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3"/>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362" r:id="rId16"/>
    <p:sldId id="272" r:id="rId17"/>
    <p:sldId id="273" r:id="rId18"/>
    <p:sldId id="274" r:id="rId19"/>
    <p:sldId id="276" r:id="rId20"/>
    <p:sldId id="277" r:id="rId21"/>
    <p:sldId id="278" r:id="rId22"/>
    <p:sldId id="279" r:id="rId23"/>
    <p:sldId id="280" r:id="rId24"/>
    <p:sldId id="281" r:id="rId25"/>
    <p:sldId id="282" r:id="rId26"/>
    <p:sldId id="283" r:id="rId27"/>
    <p:sldId id="284"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2" r:id="rId44"/>
    <p:sldId id="303" r:id="rId45"/>
    <p:sldId id="304" r:id="rId46"/>
    <p:sldId id="306" r:id="rId47"/>
    <p:sldId id="307" r:id="rId48"/>
    <p:sldId id="308"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363"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 id="334" r:id="rId75"/>
    <p:sldId id="335" r:id="rId76"/>
    <p:sldId id="336" r:id="rId77"/>
    <p:sldId id="337" r:id="rId78"/>
    <p:sldId id="338" r:id="rId79"/>
    <p:sldId id="339"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 id="353" r:id="rId94"/>
    <p:sldId id="354" r:id="rId95"/>
    <p:sldId id="355" r:id="rId96"/>
    <p:sldId id="356" r:id="rId97"/>
    <p:sldId id="357" r:id="rId98"/>
    <p:sldId id="358" r:id="rId99"/>
    <p:sldId id="359" r:id="rId100"/>
    <p:sldId id="360" r:id="rId101"/>
    <p:sldId id="361" r:id="rId10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1128" y="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ableStyles" Target="tableStyle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4303E9-1A8A-406D-9DFA-FF87524EDF5C}" type="datetimeFigureOut">
              <a:rPr lang="en-US" smtClean="0"/>
              <a:t>5/27/2013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DDED31-8D23-4B68-A09D-8BA260C2B59E}" type="slidenum">
              <a:rPr lang="en-US" smtClean="0"/>
              <a:t>‹#›</a:t>
            </a:fld>
            <a:endParaRPr lang="en-US"/>
          </a:p>
        </p:txBody>
      </p:sp>
    </p:spTree>
    <p:extLst>
      <p:ext uri="{BB962C8B-B14F-4D97-AF65-F5344CB8AC3E}">
        <p14:creationId xmlns:p14="http://schemas.microsoft.com/office/powerpoint/2010/main" val="3047801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a:t>
            </a:fld>
            <a:endParaRPr lang="en-US" dirty="0"/>
          </a:p>
        </p:txBody>
      </p:sp>
    </p:spTree>
    <p:extLst>
      <p:ext uri="{BB962C8B-B14F-4D97-AF65-F5344CB8AC3E}">
        <p14:creationId xmlns:p14="http://schemas.microsoft.com/office/powerpoint/2010/main" val="811658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a:t>
            </a:fld>
            <a:endParaRPr lang="en-US" dirty="0"/>
          </a:p>
        </p:txBody>
      </p:sp>
    </p:spTree>
    <p:extLst>
      <p:ext uri="{BB962C8B-B14F-4D97-AF65-F5344CB8AC3E}">
        <p14:creationId xmlns:p14="http://schemas.microsoft.com/office/powerpoint/2010/main" val="3837765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3"/>
          <p:cNvSpPr>
            <a:spLocks noGrp="1" noChangeArrowheads="1"/>
          </p:cNvSpPr>
          <p:nvPr>
            <p:ph type="dt" idx="1"/>
          </p:nvPr>
        </p:nvSpPr>
        <p:spPr>
          <a:ln/>
        </p:spPr>
        <p:txBody>
          <a:bodyPr/>
          <a:lstStyle/>
          <a:p>
            <a:fld id="{179B59DE-F2C4-4CB0-B64B-4CB9D788141B}" type="datetime1">
              <a:rPr lang="en-US"/>
              <a:pPr/>
              <a:t>5/27/2013</a:t>
            </a:fld>
            <a:r>
              <a:rPr lang="en-US" dirty="0"/>
              <a:t>07/16/96</a:t>
            </a:r>
          </a:p>
        </p:txBody>
      </p:sp>
      <p:sp>
        <p:nvSpPr>
          <p:cNvPr id="6"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7" name="Rectangle 7"/>
          <p:cNvSpPr>
            <a:spLocks noGrp="1" noChangeArrowheads="1"/>
          </p:cNvSpPr>
          <p:nvPr>
            <p:ph type="sldNum" sz="quarter" idx="5"/>
          </p:nvPr>
        </p:nvSpPr>
        <p:spPr>
          <a:ln/>
        </p:spPr>
        <p:txBody>
          <a:bodyPr/>
          <a:lstStyle/>
          <a:p>
            <a:fld id="{78C88E2F-13C8-466A-AC31-84B3BF95FA47}" type="slidenum">
              <a:rPr lang="en-US"/>
              <a:pPr/>
              <a:t>6</a:t>
            </a:fld>
            <a:r>
              <a:rPr lang="en-US" dirty="0"/>
              <a:t>##</a:t>
            </a:r>
          </a:p>
        </p:txBody>
      </p:sp>
      <p:sp>
        <p:nvSpPr>
          <p:cNvPr id="504834" name="Rectangle 2"/>
          <p:cNvSpPr>
            <a:spLocks noGrp="1" noRot="1" noChangeAspect="1" noChangeArrowheads="1" noTextEdit="1"/>
          </p:cNvSpPr>
          <p:nvPr>
            <p:ph type="sldImg"/>
          </p:nvPr>
        </p:nvSpPr>
        <p:spPr>
          <a:ln/>
        </p:spPr>
      </p:sp>
      <p:sp>
        <p:nvSpPr>
          <p:cNvPr id="504835"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3492201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3"/>
          <p:cNvSpPr>
            <a:spLocks noGrp="1" noChangeArrowheads="1"/>
          </p:cNvSpPr>
          <p:nvPr>
            <p:ph type="dt" idx="1"/>
          </p:nvPr>
        </p:nvSpPr>
        <p:spPr>
          <a:ln/>
        </p:spPr>
        <p:txBody>
          <a:bodyPr/>
          <a:lstStyle/>
          <a:p>
            <a:fld id="{44B6EA91-67DF-4021-9504-5AF8FBA421E1}" type="datetime1">
              <a:rPr lang="en-US"/>
              <a:pPr/>
              <a:t>5/27/2013</a:t>
            </a:fld>
            <a:r>
              <a:rPr lang="en-US" dirty="0"/>
              <a:t>07/16/96</a:t>
            </a:r>
          </a:p>
        </p:txBody>
      </p:sp>
      <p:sp>
        <p:nvSpPr>
          <p:cNvPr id="6"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7" name="Rectangle 7"/>
          <p:cNvSpPr>
            <a:spLocks noGrp="1" noChangeArrowheads="1"/>
          </p:cNvSpPr>
          <p:nvPr>
            <p:ph type="sldNum" sz="quarter" idx="5"/>
          </p:nvPr>
        </p:nvSpPr>
        <p:spPr>
          <a:ln/>
        </p:spPr>
        <p:txBody>
          <a:bodyPr/>
          <a:lstStyle/>
          <a:p>
            <a:fld id="{A055DCB7-FA72-4AA0-AC4D-66F90A14ED19}" type="slidenum">
              <a:rPr lang="en-US"/>
              <a:pPr/>
              <a:t>7</a:t>
            </a:fld>
            <a:r>
              <a:rPr lang="en-US" dirty="0"/>
              <a:t>##</a:t>
            </a:r>
          </a:p>
        </p:txBody>
      </p:sp>
      <p:sp>
        <p:nvSpPr>
          <p:cNvPr id="506882" name="Rectangle 2"/>
          <p:cNvSpPr>
            <a:spLocks noGrp="1" noRot="1" noChangeAspect="1" noChangeArrowheads="1" noTextEdit="1"/>
          </p:cNvSpPr>
          <p:nvPr>
            <p:ph type="sldImg"/>
          </p:nvPr>
        </p:nvSpPr>
        <p:spPr>
          <a:ln/>
        </p:spPr>
      </p:sp>
      <p:sp>
        <p:nvSpPr>
          <p:cNvPr id="506883" name="Rectangle 3"/>
          <p:cNvSpPr>
            <a:spLocks noGrp="1" noChangeArrowheads="1"/>
          </p:cNvSpPr>
          <p:nvPr>
            <p:ph type="body" idx="1"/>
          </p:nvPr>
        </p:nvSpPr>
        <p:spPr/>
        <p:txBody>
          <a:bodyPr/>
          <a:lstStyle/>
          <a:p>
            <a:r>
              <a:rPr lang="en-US" dirty="0"/>
              <a:t>It’s only in testing that your design is tested against reality. At this point you always learn something about your design (usually that it is wrong!), and that tells you something about your requirements (ditto!)</a:t>
            </a:r>
          </a:p>
        </p:txBody>
      </p:sp>
    </p:spTree>
    <p:extLst>
      <p:ext uri="{BB962C8B-B14F-4D97-AF65-F5344CB8AC3E}">
        <p14:creationId xmlns:p14="http://schemas.microsoft.com/office/powerpoint/2010/main" val="1845430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13</a:t>
            </a:fld>
            <a:endParaRPr lang="en-US" dirty="0"/>
          </a:p>
        </p:txBody>
      </p:sp>
    </p:spTree>
    <p:extLst>
      <p:ext uri="{BB962C8B-B14F-4D97-AF65-F5344CB8AC3E}">
        <p14:creationId xmlns:p14="http://schemas.microsoft.com/office/powerpoint/2010/main" val="2068988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3"/>
          <p:cNvSpPr>
            <a:spLocks noGrp="1" noChangeArrowheads="1"/>
          </p:cNvSpPr>
          <p:nvPr>
            <p:ph type="dt" idx="1"/>
          </p:nvPr>
        </p:nvSpPr>
        <p:spPr>
          <a:ln/>
        </p:spPr>
        <p:txBody>
          <a:bodyPr/>
          <a:lstStyle/>
          <a:p>
            <a:fld id="{7DBC6389-0F00-4050-8102-0637C3899EF2}" type="datetime1">
              <a:rPr lang="en-US"/>
              <a:pPr/>
              <a:t>5/27/2013</a:t>
            </a:fld>
            <a:r>
              <a:rPr lang="en-US" dirty="0"/>
              <a:t>07/16/96</a:t>
            </a:r>
          </a:p>
        </p:txBody>
      </p:sp>
      <p:sp>
        <p:nvSpPr>
          <p:cNvPr id="6"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7" name="Rectangle 7"/>
          <p:cNvSpPr>
            <a:spLocks noGrp="1" noChangeArrowheads="1"/>
          </p:cNvSpPr>
          <p:nvPr>
            <p:ph type="sldNum" sz="quarter" idx="5"/>
          </p:nvPr>
        </p:nvSpPr>
        <p:spPr>
          <a:ln/>
        </p:spPr>
        <p:txBody>
          <a:bodyPr/>
          <a:lstStyle/>
          <a:p>
            <a:fld id="{97D0D29C-DACD-43AB-B67F-34B54DFDFC42}" type="slidenum">
              <a:rPr lang="en-US"/>
              <a:pPr/>
              <a:t>29</a:t>
            </a:fld>
            <a:r>
              <a:rPr lang="en-US" dirty="0"/>
              <a:t>##</a:t>
            </a:r>
          </a:p>
        </p:txBody>
      </p:sp>
      <p:sp>
        <p:nvSpPr>
          <p:cNvPr id="509954" name="Rectangle 2"/>
          <p:cNvSpPr>
            <a:spLocks noGrp="1" noRot="1" noChangeAspect="1" noChangeArrowheads="1" noTextEdit="1"/>
          </p:cNvSpPr>
          <p:nvPr>
            <p:ph type="sldImg"/>
          </p:nvPr>
        </p:nvSpPr>
        <p:spPr>
          <a:ln/>
        </p:spPr>
      </p:sp>
      <p:sp>
        <p:nvSpPr>
          <p:cNvPr id="509955" name="Rectangle 3"/>
          <p:cNvSpPr>
            <a:spLocks noGrp="1" noChangeArrowheads="1"/>
          </p:cNvSpPr>
          <p:nvPr>
            <p:ph type="body" idx="1"/>
          </p:nvPr>
        </p:nvSpPr>
        <p:spPr/>
        <p:txBody>
          <a:bodyPr/>
          <a:lstStyle/>
          <a:p>
            <a:r>
              <a:rPr lang="en-US" b="1" dirty="0" smtClean="0"/>
              <a:t>Agile projects share certain characteristics (a backlog of work, self-organizing teams, rapid, incremental delivery of new functionality to users) that aren’t necessarily value-adding for all projects and under all circumstances.</a:t>
            </a:r>
            <a:endParaRPr lang="bg-BG" dirty="0"/>
          </a:p>
        </p:txBody>
      </p:sp>
    </p:spTree>
    <p:extLst>
      <p:ext uri="{BB962C8B-B14F-4D97-AF65-F5344CB8AC3E}">
        <p14:creationId xmlns:p14="http://schemas.microsoft.com/office/powerpoint/2010/main" val="3494153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39</a:t>
            </a:fld>
            <a:endParaRPr lang="en-US" dirty="0"/>
          </a:p>
        </p:txBody>
      </p:sp>
    </p:spTree>
    <p:extLst>
      <p:ext uri="{BB962C8B-B14F-4D97-AF65-F5344CB8AC3E}">
        <p14:creationId xmlns:p14="http://schemas.microsoft.com/office/powerpoint/2010/main" val="1192517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54</a:t>
            </a:fld>
            <a:endParaRPr lang="en-US" dirty="0"/>
          </a:p>
        </p:txBody>
      </p:sp>
    </p:spTree>
    <p:extLst>
      <p:ext uri="{BB962C8B-B14F-4D97-AF65-F5344CB8AC3E}">
        <p14:creationId xmlns:p14="http://schemas.microsoft.com/office/powerpoint/2010/main" val="12815487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57</a:t>
            </a:fld>
            <a:endParaRPr lang="en-US" dirty="0"/>
          </a:p>
        </p:txBody>
      </p:sp>
    </p:spTree>
    <p:extLst>
      <p:ext uri="{BB962C8B-B14F-4D97-AF65-F5344CB8AC3E}">
        <p14:creationId xmlns:p14="http://schemas.microsoft.com/office/powerpoint/2010/main" val="3020188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www.telerik.com/"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2"/>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extLst>
      <p:ext uri="{BB962C8B-B14F-4D97-AF65-F5344CB8AC3E}">
        <p14:creationId xmlns:p14="http://schemas.microsoft.com/office/powerpoint/2010/main" val="213104378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fld id="{476B189B-8AA0-4E7A-BBFE-5A6DA9EB89F5}" type="slidenum">
              <a:rPr lang="en-US" smtClean="0"/>
              <a:t>‹#›</a:t>
            </a:fld>
            <a:endParaRPr lang="en-US"/>
          </a:p>
        </p:txBody>
      </p:sp>
    </p:spTree>
    <p:extLst>
      <p:ext uri="{BB962C8B-B14F-4D97-AF65-F5344CB8AC3E}">
        <p14:creationId xmlns:p14="http://schemas.microsoft.com/office/powerpoint/2010/main" val="205745515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2"/>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fld id="{476B189B-8AA0-4E7A-BBFE-5A6DA9EB89F5}" type="slidenum">
              <a:rPr lang="en-US" smtClean="0"/>
              <a:t>‹#›</a:t>
            </a:fld>
            <a:endParaRPr lang="en-US"/>
          </a:p>
        </p:txBody>
      </p:sp>
    </p:spTree>
    <p:extLst>
      <p:ext uri="{BB962C8B-B14F-4D97-AF65-F5344CB8AC3E}">
        <p14:creationId xmlns:p14="http://schemas.microsoft.com/office/powerpoint/2010/main" val="3253854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extLst>
      <p:ext uri="{BB962C8B-B14F-4D97-AF65-F5344CB8AC3E}">
        <p14:creationId xmlns:p14="http://schemas.microsoft.com/office/powerpoint/2010/main" val="192450241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Questions Slide">
    <p:spTree>
      <p:nvGrpSpPr>
        <p:cNvPr id="1" name=""/>
        <p:cNvGrpSpPr/>
        <p:nvPr/>
      </p:nvGrpSpPr>
      <p:grpSpPr>
        <a:xfrm>
          <a:off x="0" y="0"/>
          <a:ext cx="0" cy="0"/>
          <a:chOff x="0" y="0"/>
          <a:chExt cx="0" cy="0"/>
        </a:xfrm>
      </p:grpSpPr>
      <p:grpSp>
        <p:nvGrpSpPr>
          <p:cNvPr id="30" name="Group 29"/>
          <p:cNvGrpSpPr/>
          <p:nvPr/>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p:nvSpPr>
          <p:spPr>
            <a:xfrm flipH="1">
              <a:off x="3394421"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форум програмиране, форум уеб дизайн</a:t>
              </a:r>
              <a:endParaRPr lang="bg-BG" sz="200" noProof="1">
                <a:ln w="0">
                  <a:noFill/>
                </a:ln>
                <a:solidFill>
                  <a:schemeClr val="bg1"/>
                </a:solidFill>
                <a:effectLst/>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p:nvSpPr>
          <p:spPr>
            <a:xfrm flipH="1">
              <a:off x="1350512" y="1528531"/>
              <a:ext cx="2008657" cy="1149887"/>
            </a:xfrm>
            <a:prstGeom prst="rect">
              <a:avLst/>
            </a:prstGeom>
            <a:grpFill/>
          </p:spPr>
          <p:txBody>
            <a:bodyPr wrap="none" rtlCol="0">
              <a:spAutoFit/>
            </a:bodyPr>
            <a:lstStyle/>
            <a:p>
              <a:pPr>
                <a:lnSpc>
                  <a:spcPct val="80000"/>
                </a:lnSpc>
              </a:pPr>
              <a:r>
                <a:rPr lang="bg-BG" sz="200" kern="1200" noProof="1" smtClean="0">
                  <a:ln w="0">
                    <a:noFill/>
                  </a:ln>
                  <a:solidFill>
                    <a:schemeClr val="bg1"/>
                  </a:solidFill>
                  <a:effectLst/>
                  <a:latin typeface="Corbel" pitchFamily="34" charset="0"/>
                  <a:ea typeface="+mn-ea"/>
                  <a:cs typeface="+mn-cs"/>
                </a:rPr>
                <a:t>курсове и уроци по програмиране, уеб дизайн – безплатно</a:t>
              </a:r>
              <a:endParaRPr lang="bg-BG" sz="200" kern="1200" noProof="1">
                <a:ln w="0">
                  <a:noFill/>
                </a:ln>
                <a:solidFill>
                  <a:schemeClr val="bg1"/>
                </a:solidFill>
                <a:effectLst/>
                <a:latin typeface="Corbel" pitchFamily="34" charset="0"/>
                <a:ea typeface="+mn-ea"/>
                <a:cs typeface="+mn-cs"/>
              </a:endParaRPr>
            </a:p>
          </p:txBody>
        </p:sp>
        <p:sp>
          <p:nvSpPr>
            <p:cNvPr id="33" name="TextBox 32">
              <a:hlinkClick r:id="rId4" tooltip="Програмиране за деца - безплатно в Телерик кидс академия"/>
            </p:cNvPr>
            <p:cNvSpPr txBox="1"/>
            <p:nvPr/>
          </p:nvSpPr>
          <p:spPr>
            <a:xfrm flipH="1">
              <a:off x="1538277" y="2175144"/>
              <a:ext cx="1816698"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програмиране за деца – безплатни курсове и уроци</a:t>
              </a:r>
              <a:endParaRPr lang="bg-BG" sz="200" kern="1200" noProof="1">
                <a:ln w="0">
                  <a:noFill/>
                </a:ln>
                <a:solidFill>
                  <a:schemeClr val="bg1"/>
                </a:solidFill>
                <a:effectLst/>
                <a:latin typeface="Corbel" pitchFamily="34" charset="0"/>
                <a:ea typeface="+mn-ea"/>
                <a:cs typeface="+mn-cs"/>
              </a:endParaRPr>
            </a:p>
          </p:txBody>
        </p:sp>
        <p:sp>
          <p:nvSpPr>
            <p:cNvPr id="34" name="TextBox 33">
              <a:hlinkClick r:id="rId5" tooltip="Безплатен SEO курс - оптимизация за търсачки, уроци по SEO"/>
            </p:cNvPr>
            <p:cNvSpPr txBox="1"/>
            <p:nvPr/>
          </p:nvSpPr>
          <p:spPr>
            <a:xfrm flipH="1">
              <a:off x="1660733" y="2421354"/>
              <a:ext cx="1697684" cy="1210412"/>
            </a:xfrm>
            <a:prstGeom prst="rect">
              <a:avLst/>
            </a:prstGeom>
            <a:grpFill/>
          </p:spPr>
          <p:txBody>
            <a:bodyPr wrap="none" rtlCol="0">
              <a:spAutoFit/>
            </a:bodyPr>
            <a:lstStyle>
              <a:defPPr>
                <a:defRPr lang="en-US"/>
              </a:defPPr>
              <a:lvl1pPr lvl="0">
                <a:defRPr sz="1200"/>
              </a:lvl1pPr>
            </a:lstStyle>
            <a:p>
              <a:pPr lvl="0" algn="l"/>
              <a:r>
                <a:rPr lang="bg-BG" sz="200" noProof="1" smtClean="0">
                  <a:ln w="0">
                    <a:noFill/>
                  </a:ln>
                  <a:solidFill>
                    <a:schemeClr val="bg1"/>
                  </a:solidFill>
                  <a:effectLst/>
                </a:rPr>
                <a:t>безплатен SEO курс - оптимизация за търсачки</a:t>
              </a:r>
              <a:endParaRPr lang="bg-BG" sz="200" noProof="1">
                <a:ln w="0">
                  <a:noFill/>
                </a:ln>
                <a:solidFill>
                  <a:schemeClr val="bg1"/>
                </a:solidFill>
                <a:effectLst/>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p:nvSpPr>
          <p:spPr>
            <a:xfrm flipH="1">
              <a:off x="1448484" y="2878556"/>
              <a:ext cx="190883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уроци по уеб дизайн, HTML, CSS, JavaScript, Photoshop</a:t>
              </a:r>
              <a:endParaRPr lang="bg-BG" sz="200" noProof="1">
                <a:ln w="0">
                  <a:noFill/>
                </a:ln>
                <a:solidFill>
                  <a:schemeClr val="bg1"/>
                </a:solidFill>
                <a:effectLst/>
              </a:endParaRPr>
            </a:p>
          </p:txBody>
        </p:sp>
        <p:sp>
          <p:nvSpPr>
            <p:cNvPr id="36" name="TextBox 35">
              <a:hlinkClick r:id="rId7" tooltip="Училищна софтуерна академия - безплатни уроци по програмиране и уеб дизайн"/>
            </p:cNvPr>
            <p:cNvSpPr txBox="1"/>
            <p:nvPr/>
          </p:nvSpPr>
          <p:spPr>
            <a:xfrm flipH="1">
              <a:off x="1636239" y="1946534"/>
              <a:ext cx="174759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уроци по програмиране и уеб дизайн за ученици</a:t>
              </a:r>
              <a:endParaRPr lang="bg-BG" sz="200" kern="1200" noProof="1">
                <a:ln w="0">
                  <a:noFill/>
                </a:ln>
                <a:solidFill>
                  <a:schemeClr val="bg1"/>
                </a:solidFill>
                <a:effectLst/>
                <a:latin typeface="Corbel" pitchFamily="34" charset="0"/>
                <a:ea typeface="+mn-ea"/>
                <a:cs typeface="+mn-cs"/>
              </a:endParaRPr>
            </a:p>
          </p:txBody>
        </p:sp>
        <p:sp>
          <p:nvSpPr>
            <p:cNvPr id="37" name="TextBox 36">
              <a:hlinkClick r:id="rId8" tooltip="Безплатен курс &quot;Програмиране с ASP.NET MVC&quot; - уеб технологии, бази данни, C#, .NET, ASP.NET MVC"/>
            </p:cNvPr>
            <p:cNvSpPr txBox="1"/>
            <p:nvPr/>
          </p:nvSpPr>
          <p:spPr>
            <a:xfrm flipH="1">
              <a:off x="3402822"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MVC курс – HTML, SQL, C#, .NET, ASP.NET MVC</a:t>
              </a:r>
              <a:endParaRPr lang="bg-BG" sz="200" noProof="1">
                <a:ln w="0">
                  <a:noFill/>
                </a:ln>
                <a:solidFill>
                  <a:schemeClr val="bg1"/>
                </a:solidFill>
                <a:effectLst/>
              </a:endParaRPr>
            </a:p>
          </p:txBody>
        </p:sp>
        <p:sp>
          <p:nvSpPr>
            <p:cNvPr id="38" name="TextBox 37">
              <a:hlinkClick r:id="rId9" tooltip="Безплатен курс &quot;Разработка на софтуер в Cloud среда&quot; - AppEngine, AWS, Azure"/>
            </p:cNvPr>
            <p:cNvSpPr txBox="1"/>
            <p:nvPr/>
          </p:nvSpPr>
          <p:spPr>
            <a:xfrm flipH="1">
              <a:off x="1440310" y="3574997"/>
              <a:ext cx="188196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"Разработка на софтуер в cloud среда"</a:t>
              </a:r>
              <a:endParaRPr lang="bg-BG" sz="200" kern="1200" noProof="1">
                <a:ln w="0">
                  <a:noFill/>
                </a:ln>
                <a:solidFill>
                  <a:schemeClr val="bg1"/>
                </a:solidFill>
                <a:effectLst/>
                <a:latin typeface="Corbel" pitchFamily="34" charset="0"/>
                <a:ea typeface="+mn-ea"/>
                <a:cs typeface="+mn-cs"/>
              </a:endParaRPr>
            </a:p>
          </p:txBody>
        </p:sp>
        <p:sp>
          <p:nvSpPr>
            <p:cNvPr id="39" name="TextBox 38">
              <a:hlinkClick r:id="rId10" tooltip="BG Coder - онлайн състезателна система - тренировки за състезания по програмиране - online judge"/>
            </p:cNvPr>
            <p:cNvSpPr txBox="1"/>
            <p:nvPr/>
          </p:nvSpPr>
          <p:spPr>
            <a:xfrm flipH="1">
              <a:off x="3389110" y="1523999"/>
              <a:ext cx="187428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BG Coder - онлайн състезателна система - online judge</a:t>
              </a:r>
              <a:endParaRPr lang="bg-BG" sz="200" noProof="1">
                <a:ln w="0">
                  <a:noFill/>
                </a:ln>
                <a:solidFill>
                  <a:schemeClr val="bg1"/>
                </a:solidFill>
                <a:effectLst/>
              </a:endParaRPr>
            </a:p>
          </p:txBody>
        </p:sp>
        <p:sp>
          <p:nvSpPr>
            <p:cNvPr id="40" name="TextBox 39">
              <a:hlinkClick r:id="rId11" tooltip="Светлин Наков - курсове и уроци по програмиране, уеб дизайн, книги, обучения - безплатно"/>
            </p:cNvPr>
            <p:cNvSpPr txBox="1"/>
            <p:nvPr/>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курсове и уроци по програмиране, книги – безплатно от Наков</a:t>
              </a:r>
              <a:endParaRPr lang="bg-BG" sz="200" noProof="1">
                <a:ln w="0">
                  <a:noFill/>
                </a:ln>
                <a:solidFill>
                  <a:schemeClr val="bg1"/>
                </a:solidFill>
                <a:effectLst/>
              </a:endParaRPr>
            </a:p>
          </p:txBody>
        </p:sp>
        <p:sp>
          <p:nvSpPr>
            <p:cNvPr id="41" name="TextBox 40">
              <a:hlinkClick r:id="rId12" tooltip="Безплатен курс &quot;Качествен програмен код&quot;"/>
            </p:cNvPr>
            <p:cNvSpPr txBox="1"/>
            <p:nvPr/>
          </p:nvSpPr>
          <p:spPr>
            <a:xfrm flipH="1">
              <a:off x="1766855" y="3335748"/>
              <a:ext cx="159402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"Качествен програмен код"</a:t>
              </a:r>
              <a:endParaRPr lang="bg-BG" sz="200" kern="1200" noProof="1">
                <a:ln w="0">
                  <a:noFill/>
                </a:ln>
                <a:solidFill>
                  <a:schemeClr val="bg1"/>
                </a:solidFill>
                <a:effectLst/>
                <a:latin typeface="Corbel" pitchFamily="34" charset="0"/>
                <a:ea typeface="+mn-ea"/>
                <a:cs typeface="+mn-cs"/>
              </a:endParaRP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алго академия – състезателно програмиране, състезания</a:t>
              </a:r>
              <a:endParaRPr lang="bg-BG" sz="200" noProof="1">
                <a:ln w="0">
                  <a:noFill/>
                </a:ln>
                <a:solidFill>
                  <a:schemeClr val="bg1"/>
                </a:solidFill>
                <a:effectLst/>
              </a:endParaRPr>
            </a:p>
          </p:txBody>
        </p:sp>
        <p:sp>
          <p:nvSpPr>
            <p:cNvPr id="43" name="TextBox 42">
              <a:hlinkClick r:id="rId14" tooltip="Безплатен ASP.NET курс - уеб програмиране, бази данни, C#, .NET, ASP.NET"/>
            </p:cNvPr>
            <p:cNvSpPr txBox="1"/>
            <p:nvPr/>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курс - уеб програмиране, бази данни, C#, .NET, ASP.NET</a:t>
              </a:r>
              <a:endParaRPr lang="bg-BG" sz="200" noProof="1">
                <a:ln w="0">
                  <a:noFill/>
                </a:ln>
                <a:solidFill>
                  <a:schemeClr val="bg1"/>
                </a:solidFill>
                <a:effectLst/>
              </a:endParaRPr>
            </a:p>
          </p:txBody>
        </p:sp>
        <p:sp>
          <p:nvSpPr>
            <p:cNvPr id="44" name="TextBox 43">
              <a:hlinkClick r:id="rId15" tooltip="Софтуерна академия на Телерик - безплатни курсове и уроци по програмиране"/>
            </p:cNvPr>
            <p:cNvSpPr txBox="1"/>
            <p:nvPr/>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smtClean="0">
                  <a:ln w="0">
                    <a:noFill/>
                  </a:ln>
                  <a:solidFill>
                    <a:schemeClr val="bg1"/>
                  </a:solidFill>
                  <a:effectLst/>
                </a:rPr>
                <a:t>курсове и уроци по </a:t>
              </a:r>
              <a:r>
                <a:rPr lang="bg-BG" sz="200" kern="1200" noProof="1" smtClean="0">
                  <a:ln w="0">
                    <a:noFill/>
                  </a:ln>
                  <a:solidFill>
                    <a:schemeClr val="bg1"/>
                  </a:solidFill>
                  <a:effectLst/>
                  <a:latin typeface="Corbel" pitchFamily="34" charset="0"/>
                  <a:ea typeface="+mn-ea"/>
                  <a:cs typeface="+mn-cs"/>
                </a:rPr>
                <a:t>програмиране – Телерик академия</a:t>
              </a:r>
              <a:endParaRPr lang="bg-BG" sz="200" kern="1200" noProof="1">
                <a:ln w="0">
                  <a:noFill/>
                </a:ln>
                <a:solidFill>
                  <a:schemeClr val="bg1"/>
                </a:solidFill>
                <a:effectLst/>
                <a:latin typeface="Corbel" pitchFamily="34" charset="0"/>
                <a:ea typeface="+mn-ea"/>
                <a:cs typeface="+mn-cs"/>
              </a:endParaRPr>
            </a:p>
          </p:txBody>
        </p:sp>
        <p:sp>
          <p:nvSpPr>
            <p:cNvPr id="45" name="TextBox 44">
              <a:hlinkClick r:id="rId16" tooltip="Безплатен курс &quot;Разработка на мобилни приложения&quot; - iPhone, Android, Windows Phone, PhoneGap, HTML5, jQuery, AJAX"/>
            </p:cNvPr>
            <p:cNvSpPr txBox="1"/>
            <p:nvPr/>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 мобилни приложения с iPhone, Android, WP7, PhoneGap</a:t>
              </a:r>
              <a:endParaRPr lang="bg-BG" sz="200" noProof="1">
                <a:ln w="0">
                  <a:noFill/>
                </a:ln>
                <a:solidFill>
                  <a:schemeClr val="bg1"/>
                </a:solidFill>
                <a:effectLst/>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p:nvSpPr>
          <p:spPr>
            <a:xfrm flipH="1">
              <a:off x="1440317" y="3117785"/>
              <a:ext cx="1901159"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free C# book, безплатна книга C#, книга Java, книга C#</a:t>
              </a:r>
              <a:endParaRPr lang="bg-BG" sz="200" kern="1200" noProof="1">
                <a:ln w="0">
                  <a:noFill/>
                </a:ln>
                <a:solidFill>
                  <a:schemeClr val="bg1"/>
                </a:solidFill>
                <a:effectLst/>
                <a:latin typeface="Corbel" pitchFamily="34" charset="0"/>
                <a:ea typeface="+mn-ea"/>
                <a:cs typeface="+mn-cs"/>
              </a:endParaRPr>
            </a:p>
          </p:txBody>
        </p:sp>
        <p:sp>
          <p:nvSpPr>
            <p:cNvPr id="47" name="TextBox 46">
              <a:hlinkClick r:id="rId18" tooltip="Дончо Минков - сайт за програмиране"/>
            </p:cNvPr>
            <p:cNvSpPr txBox="1"/>
            <p:nvPr/>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Дончо Минков - сайт за програмиране</a:t>
              </a:r>
              <a:endParaRPr lang="bg-BG" sz="200" noProof="1">
                <a:ln w="0">
                  <a:noFill/>
                </a:ln>
                <a:solidFill>
                  <a:schemeClr val="bg1"/>
                </a:solidFill>
              </a:endParaRPr>
            </a:p>
          </p:txBody>
        </p:sp>
        <p:sp>
          <p:nvSpPr>
            <p:cNvPr id="48" name="TextBox 47">
              <a:hlinkClick r:id="rId19" tooltip="Николай Костов - блог за програмиране"/>
            </p:cNvPr>
            <p:cNvSpPr txBox="1"/>
            <p:nvPr/>
          </p:nvSpPr>
          <p:spPr>
            <a:xfrm flipH="1">
              <a:off x="3401423" y="3217864"/>
              <a:ext cx="151340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Николай Костов - блог за програмиране</a:t>
              </a:r>
              <a:endParaRPr lang="bg-BG" sz="200" kern="1200" noProof="1">
                <a:ln w="0">
                  <a:noFill/>
                </a:ln>
                <a:solidFill>
                  <a:schemeClr val="bg1"/>
                </a:solidFill>
                <a:effectLst/>
                <a:latin typeface="Corbel" pitchFamily="34" charset="0"/>
                <a:ea typeface="+mn-ea"/>
                <a:cs typeface="+mn-cs"/>
              </a:endParaRPr>
            </a:p>
          </p:txBody>
        </p:sp>
        <p:sp>
          <p:nvSpPr>
            <p:cNvPr id="49" name="TextBox 48">
              <a:hlinkClick r:id="rId20" tooltip="безплатен C# курс в софтуерната академия на Наков"/>
            </p:cNvPr>
            <p:cNvSpPr txBox="1"/>
            <p:nvPr/>
          </p:nvSpPr>
          <p:spPr>
            <a:xfrm flipH="1">
              <a:off x="3398080"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C# курс, програмиране, безплатно</a:t>
              </a:r>
              <a:endParaRPr lang="bg-BG" sz="200" noProof="1">
                <a:ln w="0">
                  <a:noFill/>
                </a:ln>
                <a:solidFill>
                  <a:schemeClr val="bg1"/>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smtClean="0">
                <a:solidFill>
                  <a:schemeClr val="tx1">
                    <a:lumMod val="75000"/>
                  </a:schemeClr>
                </a:solidFill>
                <a:effectLst>
                  <a:reflection blurRad="6350" stA="55000" endA="300" endPos="45500" dir="5400000" sy="-100000" algn="bl" rotWithShape="0"/>
                </a:effectLst>
              </a:rPr>
              <a:t>?</a:t>
            </a:r>
            <a:endParaRPr lang="en-US" sz="9600" b="1" dirty="0">
              <a:solidFill>
                <a:schemeClr val="tx1">
                  <a:lumMod val="75000"/>
                </a:schemeClr>
              </a:solidFill>
              <a:effectLst>
                <a:reflection blurRad="6350" stA="55000" endA="300" endPos="45500" dir="5400000" sy="-100000" algn="bl" rotWithShape="0"/>
              </a:effectLst>
            </a:endParaRPr>
          </a:p>
        </p:txBody>
      </p:sp>
      <p:sp>
        <p:nvSpPr>
          <p:cNvPr id="11" name="TextBox 10">
            <a:hlinkClick r:id="rId4" tooltip="Програмиране за деца - безплатно в Телерик кидс академия"/>
          </p:cNvPr>
          <p:cNvSpPr txBox="1"/>
          <p:nvPr/>
        </p:nvSpPr>
        <p:spPr>
          <a:xfrm rot="9535351" flipH="1">
            <a:off x="923387"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12" name="TextBox 11">
            <a:hlinkClick r:id="rId5" tooltip="Безплатен SEO курс - оптимизация за търсачки, уроци по SEO"/>
          </p:cNvPr>
          <p:cNvSpPr txBox="1"/>
          <p:nvPr/>
        </p:nvSpPr>
        <p:spPr>
          <a:xfrm rot="16938170" flipH="1">
            <a:off x="4905823" y="1031967"/>
            <a:ext cx="859648" cy="1862048"/>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p:nvSpPr>
        <p:spPr>
          <a:xfrm rot="19836951" flipH="1">
            <a:off x="7379011" y="1495156"/>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4" name="TextBox 13">
            <a:hlinkClick r:id="rId7" tooltip="Училищна софтуерна академия - безплатни уроци по програмиране и уеб дизайн"/>
          </p:cNvPr>
          <p:cNvSpPr txBox="1"/>
          <p:nvPr/>
        </p:nvSpPr>
        <p:spPr>
          <a:xfrm rot="2233443" flipH="1">
            <a:off x="2139219" y="940067"/>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5" name="TextBox 14">
            <a:hlinkClick r:id="rId8" tooltip="Безплатен курс &quot;Програмиране с ASP.NET MVC&quot; - уеб технологии, бази данни, C#, .NET, ASP.NET MVC"/>
          </p:cNvPr>
          <p:cNvSpPr txBox="1"/>
          <p:nvPr/>
        </p:nvSpPr>
        <p:spPr>
          <a:xfrm rot="8530737" flipH="1">
            <a:off x="4757101"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6" name="TextBox 15">
            <a:hlinkClick r:id="rId9" tooltip="Безплатен курс &quot;Разработка на софтуер в Cloud среда&quot; - AppEngine, AWS, Azure"/>
          </p:cNvPr>
          <p:cNvSpPr txBox="1"/>
          <p:nvPr/>
        </p:nvSpPr>
        <p:spPr>
          <a:xfrm rot="12627025" flipH="1">
            <a:off x="2910498" y="4405709"/>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0" tooltip="BG Coder - онлайн състезателна система - тренировки за състезания по програмиране - online judge"/>
          </p:cNvPr>
          <p:cNvSpPr txBox="1"/>
          <p:nvPr/>
        </p:nvSpPr>
        <p:spPr>
          <a:xfrm rot="1186146" flipH="1">
            <a:off x="6185958"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8" name="TextBox 17">
            <a:hlinkClick r:id="rId11" tooltip="Светлин Наков - курсове и уроци по програмиране, уеб дизайн, книги, обучения - безплатно"/>
          </p:cNvPr>
          <p:cNvSpPr txBox="1"/>
          <p:nvPr/>
        </p:nvSpPr>
        <p:spPr>
          <a:xfrm rot="19460650" flipH="1">
            <a:off x="3150207" y="1979503"/>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9" name="TextBox 18">
            <a:hlinkClick r:id="rId12" tooltip="Безплатен курс &quot;Качествен програмен код&quot;"/>
          </p:cNvPr>
          <p:cNvSpPr txBox="1"/>
          <p:nvPr/>
        </p:nvSpPr>
        <p:spPr>
          <a:xfrm rot="18277140" flipH="1">
            <a:off x="405235" y="3272338"/>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p:nvSpPr>
        <p:spPr>
          <a:xfrm rot="18695734" flipH="1">
            <a:off x="3127408" y="5396301"/>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TextBox 20">
            <a:hlinkClick r:id="rId14" tooltip="Безплатен ASP.NET курс - уеб програмиране, бази данни, C#, .NET, ASP.NET"/>
          </p:cNvPr>
          <p:cNvSpPr txBox="1"/>
          <p:nvPr/>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22" name="TextBox 21">
            <a:hlinkClick r:id="rId15" tooltip="Софтуерна академия на Телерик - безплатни курсове и уроци по програмиране"/>
          </p:cNvPr>
          <p:cNvSpPr txBox="1"/>
          <p:nvPr/>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3" name="TextBox 22">
            <a:hlinkClick r:id="rId16" tooltip="Безплатен курс &quot;Разработка на мобилни приложения&quot; - iPhone, Android, Windows Phone, PhoneGap, HTML5, jQuery, AJAX"/>
          </p:cNvPr>
          <p:cNvSpPr txBox="1"/>
          <p:nvPr/>
        </p:nvSpPr>
        <p:spPr>
          <a:xfrm rot="20840689" flipH="1">
            <a:off x="8186733" y="5517703"/>
            <a:ext cx="357408" cy="646331"/>
          </a:xfrm>
          <a:prstGeom prst="rect">
            <a:avLst/>
          </a:prstGeom>
          <a:noFill/>
        </p:spPr>
        <p:txBody>
          <a:bodyPr wrap="square" rtlCol="0">
            <a:spAutoFit/>
          </a:bodyPr>
          <a:lstStyle/>
          <a:p>
            <a:r>
              <a:rPr lang="en-US" sz="36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p:nvSpPr>
        <p:spPr>
          <a:xfrm rot="15426793" flipH="1">
            <a:off x="1145826" y="4072255"/>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5" name="TextBox 24">
            <a:hlinkClick r:id="rId18" tooltip="Дончо Минков - сайт за програмиране"/>
          </p:cNvPr>
          <p:cNvSpPr txBox="1"/>
          <p:nvPr/>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6" name="TextBox 25">
            <a:hlinkClick r:id="rId19" tooltip="Николай Костов - блог за програмиране"/>
          </p:cNvPr>
          <p:cNvSpPr txBox="1"/>
          <p:nvPr/>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p:nvSpPr>
        <p:spPr>
          <a:xfrm rot="2086872" flipH="1">
            <a:off x="8330354" y="1359229"/>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8" name="Rectangle 27"/>
          <p:cNvSpPr/>
          <p:nvPr/>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smtClean="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2"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Tree>
    <p:extLst>
      <p:ext uri="{BB962C8B-B14F-4D97-AF65-F5344CB8AC3E}">
        <p14:creationId xmlns:p14="http://schemas.microsoft.com/office/powerpoint/2010/main" val="189471347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Questions Slide">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1828800" y="152400"/>
            <a:ext cx="7086600" cy="9144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10" name="TextBox 9"/>
          <p:cNvSpPr txBox="1"/>
          <p:nvPr/>
        </p:nvSpPr>
        <p:spPr>
          <a:xfrm>
            <a:off x="1295400" y="2438402"/>
            <a:ext cx="6400800" cy="2097345"/>
          </a:xfrm>
          <a:prstGeom prst="rect">
            <a:avLst/>
          </a:prstGeom>
        </p:spPr>
        <p:txBody>
          <a:bodyPr anchor="ctr" anchorCtr="0"/>
          <a:lstStyle/>
          <a:p>
            <a:pPr marL="319088" marR="0" lvl="0" indent="-319088" algn="ctr" defTabSz="914400" rtl="0" eaLnBrk="0" fontAlgn="base" latinLnBrk="0" hangingPunct="0">
              <a:lnSpc>
                <a:spcPct val="100000"/>
              </a:lnSpc>
              <a:spcBef>
                <a:spcPct val="20000"/>
              </a:spcBef>
              <a:spcAft>
                <a:spcPct val="0"/>
              </a:spcAft>
              <a:buClr>
                <a:schemeClr val="accent5">
                  <a:lumMod val="40000"/>
                  <a:lumOff val="60000"/>
                </a:schemeClr>
              </a:buClr>
              <a:buSzPct val="70000"/>
              <a:buFont typeface="Wingdings 2" pitchFamily="18" charset="2"/>
              <a:buNone/>
              <a:tabLst/>
              <a:defRPr/>
            </a:pPr>
            <a:r>
              <a:rPr lang="en-US" sz="8000" b="1" kern="1200" dirty="0" smtClean="0">
                <a:solidFill>
                  <a:srgbClr val="E8FFC8"/>
                </a:solidFill>
                <a:effectLst>
                  <a:outerShdw blurRad="38100" dist="38100" dir="2700000" algn="tl">
                    <a:srgbClr val="000000">
                      <a:alpha val="43137"/>
                    </a:srgbClr>
                  </a:outerShdw>
                </a:effectLst>
                <a:latin typeface="+mn-lt"/>
                <a:ea typeface="+mn-ea"/>
                <a:cs typeface="+mn-cs"/>
              </a:rPr>
              <a:t>Questions?</a:t>
            </a:r>
          </a:p>
        </p:txBody>
      </p:sp>
    </p:spTree>
    <p:extLst>
      <p:ext uri="{BB962C8B-B14F-4D97-AF65-F5344CB8AC3E}">
        <p14:creationId xmlns:p14="http://schemas.microsoft.com/office/powerpoint/2010/main" val="58642457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4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57200" y="5224046"/>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757446"/>
            <a:ext cx="2090957" cy="369332"/>
          </a:xfrm>
          <a:prstGeom prst="rect">
            <a:avLst/>
          </a:prstGeom>
          <a:noFill/>
        </p:spPr>
        <p:txBody>
          <a:bodyPr wrap="none" rtlCol="0">
            <a:spAutoFit/>
          </a:bodyPr>
          <a:lstStyle>
            <a:lvl1pPr algn="l" rtl="0" fontAlgn="base">
              <a:spcBef>
                <a:spcPct val="0"/>
              </a:spcBef>
              <a:spcAft>
                <a:spcPct val="0"/>
              </a:spcAft>
              <a:buNone/>
              <a:defRPr lang="en-US" sz="18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800" b="1" dirty="0" smtClean="0">
                <a:solidFill>
                  <a:srgbClr val="0EFE58"/>
                </a:solidFill>
                <a:effectLst>
                  <a:outerShdw blurRad="38100" dist="38100" dir="2700000" algn="tl">
                    <a:srgbClr val="000000">
                      <a:alpha val="43137"/>
                    </a:srgbClr>
                  </a:outerShdw>
                </a:effectLst>
              </a:rPr>
              <a:t>Telerik Corporation</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062246"/>
            <a:ext cx="1707903"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hlinkClick r:id="rId2"/>
              </a:rPr>
              <a:t>www.telerik.com</a:t>
            </a:r>
            <a:endParaRPr lang="en-US" sz="1600" b="1" dirty="0">
              <a:solidFill>
                <a:schemeClr val="tx1">
                  <a:lumMod val="5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2072103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13"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1" y="0"/>
            <a:ext cx="91439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0" y="63502"/>
            <a:ext cx="9144000" cy="590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0" y="247652"/>
            <a:ext cx="9144000" cy="483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a:ext>
            </a:extLst>
          </a:blip>
          <a:stretch>
            <a:fillRect/>
          </a:stretch>
        </p:blipFill>
        <p:spPr bwMode="auto">
          <a:xfrm>
            <a:off x="152400" y="228602"/>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20842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iming>
    <p:tnLst>
      <p:par>
        <p:cTn id="1" dur="indefinite" restart="never" nodeType="tmRoot"/>
      </p:par>
    </p:tnLst>
  </p:timing>
  <p:txStyles>
    <p:titleStyle>
      <a:lvl1pPr algn="r" rtl="0" eaLnBrk="1" fontAlgn="base" hangingPunct="1">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1" fontAlgn="base" hangingPunct="1">
        <a:spcBef>
          <a:spcPct val="0"/>
        </a:spcBef>
        <a:spcAft>
          <a:spcPct val="0"/>
        </a:spcAft>
        <a:defRPr sz="3000" b="1">
          <a:solidFill>
            <a:schemeClr val="tx2"/>
          </a:solidFill>
          <a:latin typeface="Corbel" pitchFamily="34" charset="0"/>
        </a:defRPr>
      </a:lvl2pPr>
      <a:lvl3pPr algn="r" rtl="0" eaLnBrk="1" fontAlgn="base" hangingPunct="1">
        <a:spcBef>
          <a:spcPct val="0"/>
        </a:spcBef>
        <a:spcAft>
          <a:spcPct val="0"/>
        </a:spcAft>
        <a:defRPr sz="3000" b="1">
          <a:solidFill>
            <a:schemeClr val="tx2"/>
          </a:solidFill>
          <a:latin typeface="Corbel" pitchFamily="34" charset="0"/>
        </a:defRPr>
      </a:lvl3pPr>
      <a:lvl4pPr algn="r" rtl="0" eaLnBrk="1" fontAlgn="base" hangingPunct="1">
        <a:spcBef>
          <a:spcPct val="0"/>
        </a:spcBef>
        <a:spcAft>
          <a:spcPct val="0"/>
        </a:spcAft>
        <a:defRPr sz="3000" b="1">
          <a:solidFill>
            <a:schemeClr val="tx2"/>
          </a:solidFill>
          <a:latin typeface="Corbel" pitchFamily="34" charset="0"/>
        </a:defRPr>
      </a:lvl4pPr>
      <a:lvl5pPr algn="r" rtl="0" eaLnBrk="1" fontAlgn="base" hangingPunct="1">
        <a:spcBef>
          <a:spcPct val="0"/>
        </a:spcBef>
        <a:spcAft>
          <a:spcPct val="0"/>
        </a:spcAft>
        <a:defRPr sz="3000" b="1">
          <a:solidFill>
            <a:schemeClr val="tx2"/>
          </a:solidFill>
          <a:latin typeface="Corbel" pitchFamily="34" charset="0"/>
        </a:defRPr>
      </a:lvl5pPr>
      <a:lvl6pPr marL="457200" algn="r" rtl="0" eaLnBrk="1" fontAlgn="base" hangingPunct="1">
        <a:spcBef>
          <a:spcPct val="0"/>
        </a:spcBef>
        <a:spcAft>
          <a:spcPct val="0"/>
        </a:spcAft>
        <a:defRPr sz="3000" b="1">
          <a:solidFill>
            <a:schemeClr val="tx2"/>
          </a:solidFill>
          <a:latin typeface="Corbel" pitchFamily="34" charset="0"/>
        </a:defRPr>
      </a:lvl6pPr>
      <a:lvl7pPr marL="914400" algn="r" rtl="0" eaLnBrk="1" fontAlgn="base" hangingPunct="1">
        <a:spcBef>
          <a:spcPct val="0"/>
        </a:spcBef>
        <a:spcAft>
          <a:spcPct val="0"/>
        </a:spcAft>
        <a:defRPr sz="3000" b="1">
          <a:solidFill>
            <a:schemeClr val="tx2"/>
          </a:solidFill>
          <a:latin typeface="Corbel" pitchFamily="34" charset="0"/>
        </a:defRPr>
      </a:lvl7pPr>
      <a:lvl8pPr marL="1371600" algn="r" rtl="0" eaLnBrk="1" fontAlgn="base" hangingPunct="1">
        <a:spcBef>
          <a:spcPct val="0"/>
        </a:spcBef>
        <a:spcAft>
          <a:spcPct val="0"/>
        </a:spcAft>
        <a:defRPr sz="3000" b="1">
          <a:solidFill>
            <a:schemeClr val="tx2"/>
          </a:solidFill>
          <a:latin typeface="Corbel" pitchFamily="34" charset="0"/>
        </a:defRPr>
      </a:lvl8pPr>
      <a:lvl9pPr marL="1828800" algn="r" rtl="0" eaLnBrk="1" fontAlgn="base" hangingPunct="1">
        <a:spcBef>
          <a:spcPct val="0"/>
        </a:spcBef>
        <a:spcAft>
          <a:spcPct val="0"/>
        </a:spcAft>
        <a:defRPr sz="3000" b="1">
          <a:solidFill>
            <a:schemeClr val="tx2"/>
          </a:solidFill>
          <a:latin typeface="Corbel" pitchFamily="34" charset="0"/>
        </a:defRPr>
      </a:lvl9pPr>
    </p:titleStyle>
    <p:bodyStyle>
      <a:lvl1pPr marL="319088" indent="-319088" algn="l" rtl="0" eaLnBrk="1" fontAlgn="base" hangingPunct="1">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hyperlink" Target="http://academy.telerik.com/student-courses/quality-assurance/qa-and-test-automation" TargetMode="Externa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2.jpeg"/><Relationship Id="rId4" Type="http://schemas.openxmlformats.org/officeDocument/2006/relationships/image" Target="../media/image11.jpeg"/></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57.gi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658287" y="4252725"/>
            <a:ext cx="322278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457200" y="1447800"/>
            <a:ext cx="8229600" cy="1524000"/>
          </a:xfrm>
        </p:spPr>
        <p:txBody>
          <a:bodyPr/>
          <a:lstStyle/>
          <a:p>
            <a:r>
              <a:rPr lang="en-US" dirty="0"/>
              <a:t>Software Development Models</a:t>
            </a:r>
          </a:p>
        </p:txBody>
      </p:sp>
      <p:sp>
        <p:nvSpPr>
          <p:cNvPr id="3" name="Subtitle 2"/>
          <p:cNvSpPr>
            <a:spLocks noGrp="1"/>
          </p:cNvSpPr>
          <p:nvPr>
            <p:ph type="subTitle" idx="1"/>
          </p:nvPr>
        </p:nvSpPr>
        <p:spPr>
          <a:xfrm>
            <a:off x="457200" y="3124200"/>
            <a:ext cx="8229600" cy="914400"/>
          </a:xfrm>
        </p:spPr>
        <p:txBody>
          <a:bodyPr/>
          <a:lstStyle/>
          <a:p>
            <a:r>
              <a:rPr lang="en-US" dirty="0" smtClean="0"/>
              <a:t>Methodologies for Organizing </a:t>
            </a:r>
            <a:r>
              <a:rPr lang="en-US" dirty="0"/>
              <a:t>the </a:t>
            </a:r>
            <a:r>
              <a:rPr lang="en-US" dirty="0" smtClean="0"/>
              <a:t>Software Development Process</a:t>
            </a:r>
          </a:p>
        </p:txBody>
      </p: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477000" y="4495800"/>
            <a:ext cx="1876425" cy="1876425"/>
          </a:xfrm>
          <a:prstGeom prst="ellipse">
            <a:avLst/>
          </a:prstGeom>
          <a:noFill/>
          <a:ln>
            <a:noFill/>
          </a:ln>
          <a:effectLst>
            <a:glow rad="101600">
              <a:schemeClr val="accent5">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 Placeholder 8"/>
          <p:cNvSpPr>
            <a:spLocks noGrp="1"/>
          </p:cNvSpPr>
          <p:nvPr/>
        </p:nvSpPr>
        <p:spPr>
          <a:xfrm>
            <a:off x="454152" y="4401979"/>
            <a:ext cx="3352800" cy="533400"/>
          </a:xfrm>
          <a:prstGeom prst="rect">
            <a:avLst/>
          </a:prstGeom>
          <a:noFill/>
        </p:spPr>
        <p:txBody>
          <a:bodyPr wrap="square" rtlCol="0">
            <a:spAutoFit/>
          </a:bodyPr>
          <a:lstStyle>
            <a:lvl1pPr marL="319088" indent="-319088" algn="l" rtl="0" eaLnBrk="1" fontAlgn="base" hangingPunct="1">
              <a:spcBef>
                <a:spcPct val="0"/>
              </a:spcBef>
              <a:spcAft>
                <a:spcPct val="0"/>
              </a:spcAft>
              <a:buClr>
                <a:schemeClr val="accent5">
                  <a:lumMod val="40000"/>
                  <a:lumOff val="60000"/>
                </a:schemeClr>
              </a:buClr>
              <a:buSzPct val="70000"/>
              <a:buFont typeface="Wingdings 2" pitchFamily="18" charset="2"/>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t>Lora Borisova</a:t>
            </a:r>
            <a:endParaRPr lang="en-US" dirty="0"/>
          </a:p>
        </p:txBody>
      </p:sp>
      <p:sp>
        <p:nvSpPr>
          <p:cNvPr id="14" name="Text Placeholder 11"/>
          <p:cNvSpPr>
            <a:spLocks noGrp="1"/>
          </p:cNvSpPr>
          <p:nvPr/>
        </p:nvSpPr>
        <p:spPr>
          <a:xfrm>
            <a:off x="466852" y="4859179"/>
            <a:ext cx="3352800" cy="461665"/>
          </a:xfrm>
          <a:prstGeom prst="rect">
            <a:avLst/>
          </a:prstGeom>
          <a:noFill/>
        </p:spPr>
        <p:txBody>
          <a:bodyPr wrap="square" rtlCol="0">
            <a:spAutoFit/>
          </a:bodyPr>
          <a:lstStyle>
            <a:lvl1pPr marL="319088" indent="-319088" algn="l" rtl="0" eaLnBrk="1" fontAlgn="base" hangingPunct="1">
              <a:spcBef>
                <a:spcPct val="0"/>
              </a:spcBef>
              <a:spcAft>
                <a:spcPct val="0"/>
              </a:spcAft>
              <a:buClr>
                <a:schemeClr val="accent5">
                  <a:lumMod val="40000"/>
                  <a:lumOff val="60000"/>
                </a:schemeClr>
              </a:buClr>
              <a:buSzPct val="70000"/>
              <a:buFont typeface="Wingdings 2" pitchFamily="18" charset="2"/>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t>QA Engineer</a:t>
            </a:r>
            <a:endParaRPr lang="en-US" dirty="0"/>
          </a:p>
        </p:txBody>
      </p:sp>
      <p:sp>
        <p:nvSpPr>
          <p:cNvPr id="15" name="Text Placeholder 12"/>
          <p:cNvSpPr>
            <a:spLocks noGrp="1"/>
          </p:cNvSpPr>
          <p:nvPr/>
        </p:nvSpPr>
        <p:spPr>
          <a:xfrm>
            <a:off x="466851" y="5235714"/>
            <a:ext cx="3477351" cy="400110"/>
          </a:xfrm>
          <a:prstGeom prst="rect">
            <a:avLst/>
          </a:prstGeom>
          <a:noFill/>
        </p:spPr>
        <p:txBody>
          <a:bodyPr wrap="square" rtlCol="0">
            <a:spAutoFit/>
          </a:bodyPr>
          <a:lstStyle>
            <a:lvl1pPr marL="319088" indent="-319088" algn="l" rtl="0" eaLnBrk="1" fontAlgn="base" hangingPunct="1">
              <a:spcBef>
                <a:spcPct val="0"/>
              </a:spcBef>
              <a:spcAft>
                <a:spcPct val="0"/>
              </a:spcAft>
              <a:buClr>
                <a:schemeClr val="accent5">
                  <a:lumMod val="40000"/>
                  <a:lumOff val="60000"/>
                </a:schemeClr>
              </a:buClr>
              <a:buSzPct val="70000"/>
              <a:buFont typeface="Wingdings 2" pitchFamily="18" charset="2"/>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a:t> </a:t>
            </a:r>
            <a:r>
              <a:rPr lang="en-US" dirty="0" smtClean="0"/>
              <a:t>Web &amp; Creative Assets  Team</a:t>
            </a:r>
            <a:endParaRPr lang="en-US" dirty="0"/>
          </a:p>
        </p:txBody>
      </p:sp>
      <p:sp>
        <p:nvSpPr>
          <p:cNvPr id="11" name="Text Placeholder 9"/>
          <p:cNvSpPr>
            <a:spLocks noGrp="1"/>
          </p:cNvSpPr>
          <p:nvPr/>
        </p:nvSpPr>
        <p:spPr>
          <a:xfrm>
            <a:off x="3476283" y="6224899"/>
            <a:ext cx="2191434" cy="369332"/>
          </a:xfrm>
          <a:prstGeom prst="rect">
            <a:avLst/>
          </a:prstGeom>
          <a:noFill/>
        </p:spPr>
        <p:txBody>
          <a:bodyPr wrap="none" rtlCol="0">
            <a:spAutoFit/>
          </a:bodyPr>
          <a:lstStyle>
            <a:lvl1pPr marL="0" indent="0" algn="l" rtl="0" eaLnBrk="1" fontAlgn="base" hangingPunct="1">
              <a:spcBef>
                <a:spcPct val="0"/>
              </a:spcBef>
              <a:spcAft>
                <a:spcPct val="0"/>
              </a:spcAft>
              <a:buClr>
                <a:schemeClr val="accent5">
                  <a:lumMod val="40000"/>
                  <a:lumOff val="60000"/>
                </a:schemeClr>
              </a:buClr>
              <a:buSzPct val="70000"/>
              <a:buFont typeface="Wingdings 2" pitchFamily="18" charset="2"/>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hlinkClick r:id="rId5"/>
              </a:rPr>
              <a:t>Telerik QA Academy</a:t>
            </a:r>
            <a:endParaRPr lang="en-US" dirty="0"/>
          </a:p>
        </p:txBody>
      </p:sp>
    </p:spTree>
    <p:extLst>
      <p:ext uri="{BB962C8B-B14F-4D97-AF65-F5344CB8AC3E}">
        <p14:creationId xmlns:p14="http://schemas.microsoft.com/office/powerpoint/2010/main" val="2531915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General V-model</a:t>
            </a:r>
            <a:endParaRPr lang="en-US" dirty="0"/>
          </a:p>
        </p:txBody>
      </p:sp>
      <p:sp>
        <p:nvSpPr>
          <p:cNvPr id="3" name="Content Placeholder 2"/>
          <p:cNvSpPr>
            <a:spLocks noGrp="1"/>
          </p:cNvSpPr>
          <p:nvPr>
            <p:ph idx="1"/>
          </p:nvPr>
        </p:nvSpPr>
        <p:spPr/>
        <p:txBody>
          <a:bodyPr/>
          <a:lstStyle/>
          <a:p>
            <a:pPr>
              <a:lnSpc>
                <a:spcPct val="100000"/>
              </a:lnSpc>
            </a:pPr>
            <a:r>
              <a:rPr lang="en-US" dirty="0" smtClean="0"/>
              <a:t>The model presents </a:t>
            </a:r>
            <a:r>
              <a:rPr lang="en-US" dirty="0" smtClean="0">
                <a:solidFill>
                  <a:schemeClr val="accent5">
                    <a:lumMod val="20000"/>
                    <a:lumOff val="80000"/>
                  </a:schemeClr>
                </a:solidFill>
              </a:rPr>
              <a:t>two branches</a:t>
            </a:r>
            <a:r>
              <a:rPr lang="en-US" dirty="0" smtClean="0"/>
              <a:t>:</a:t>
            </a:r>
          </a:p>
          <a:p>
            <a:pPr marL="577850" lvl="1" indent="-220663">
              <a:lnSpc>
                <a:spcPct val="100000"/>
              </a:lnSpc>
            </a:pPr>
            <a:r>
              <a:rPr lang="en-US" dirty="0" smtClean="0">
                <a:solidFill>
                  <a:schemeClr val="accent5">
                    <a:lumMod val="20000"/>
                    <a:lumOff val="80000"/>
                  </a:schemeClr>
                </a:solidFill>
              </a:rPr>
              <a:t>Development </a:t>
            </a:r>
            <a:r>
              <a:rPr lang="en-US" dirty="0">
                <a:solidFill>
                  <a:schemeClr val="accent5">
                    <a:lumMod val="20000"/>
                    <a:lumOff val="80000"/>
                  </a:schemeClr>
                </a:solidFill>
              </a:rPr>
              <a:t>tasks </a:t>
            </a:r>
            <a:endParaRPr lang="en-US" dirty="0" smtClean="0">
              <a:solidFill>
                <a:schemeClr val="accent5">
                  <a:lumMod val="20000"/>
                  <a:lumOff val="80000"/>
                </a:schemeClr>
              </a:solidFill>
            </a:endParaRPr>
          </a:p>
          <a:p>
            <a:pPr marL="860425" lvl="2" indent="-211138">
              <a:lnSpc>
                <a:spcPct val="100000"/>
              </a:lnSpc>
            </a:pPr>
            <a:r>
              <a:rPr lang="en-US" dirty="0" smtClean="0"/>
              <a:t>The process of design and implementation</a:t>
            </a:r>
          </a:p>
          <a:p>
            <a:pPr marL="577850" lvl="1" indent="-220663">
              <a:lnSpc>
                <a:spcPct val="100000"/>
              </a:lnSpc>
            </a:pPr>
            <a:r>
              <a:rPr lang="en-US" dirty="0" smtClean="0">
                <a:solidFill>
                  <a:schemeClr val="accent5">
                    <a:lumMod val="20000"/>
                    <a:lumOff val="80000"/>
                  </a:schemeClr>
                </a:solidFill>
              </a:rPr>
              <a:t>Testing </a:t>
            </a:r>
            <a:r>
              <a:rPr lang="en-US" dirty="0">
                <a:solidFill>
                  <a:schemeClr val="accent5">
                    <a:lumMod val="20000"/>
                    <a:lumOff val="80000"/>
                  </a:schemeClr>
                </a:solidFill>
              </a:rPr>
              <a:t>tasks </a:t>
            </a:r>
            <a:endParaRPr lang="en-US" dirty="0" smtClean="0">
              <a:solidFill>
                <a:schemeClr val="accent5">
                  <a:lumMod val="20000"/>
                  <a:lumOff val="80000"/>
                </a:schemeClr>
              </a:solidFill>
            </a:endParaRPr>
          </a:p>
          <a:p>
            <a:pPr marL="860425" lvl="2" indent="-211138">
              <a:lnSpc>
                <a:spcPct val="100000"/>
              </a:lnSpc>
            </a:pPr>
            <a:r>
              <a:rPr lang="en-US" dirty="0" smtClean="0"/>
              <a:t>Verification and integration into bigger subsystems</a:t>
            </a:r>
          </a:p>
          <a:p>
            <a:pPr>
              <a:lnSpc>
                <a:spcPct val="100000"/>
              </a:lnSpc>
            </a:pPr>
            <a:r>
              <a:rPr lang="en-US" dirty="0" smtClean="0"/>
              <a:t>Both are </a:t>
            </a:r>
            <a:r>
              <a:rPr lang="en-US" dirty="0"/>
              <a:t>corresponding activities of </a:t>
            </a:r>
            <a:r>
              <a:rPr lang="en-US" dirty="0">
                <a:solidFill>
                  <a:schemeClr val="accent5">
                    <a:lumMod val="20000"/>
                    <a:lumOff val="80000"/>
                  </a:schemeClr>
                </a:solidFill>
              </a:rPr>
              <a:t>equal importance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10</a:t>
            </a:fld>
            <a:endParaRPr lang="en-US" dirty="0"/>
          </a:p>
        </p:txBody>
      </p:sp>
    </p:spTree>
    <p:extLst>
      <p:ext uri="{BB962C8B-B14F-4D97-AF65-F5344CB8AC3E}">
        <p14:creationId xmlns:p14="http://schemas.microsoft.com/office/powerpoint/2010/main" val="1243579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Uses Scrum?</a:t>
            </a:r>
            <a:endParaRPr lang="en-US" dirty="0"/>
          </a:p>
        </p:txBody>
      </p:sp>
      <p:sp>
        <p:nvSpPr>
          <p:cNvPr id="3" name="Content Placeholder 2"/>
          <p:cNvSpPr>
            <a:spLocks noGrp="1"/>
          </p:cNvSpPr>
          <p:nvPr>
            <p:ph idx="1"/>
          </p:nvPr>
        </p:nvSpPr>
        <p:spPr/>
        <p:txBody>
          <a:bodyPr numCol="2"/>
          <a:lstStyle/>
          <a:p>
            <a:pPr>
              <a:lnSpc>
                <a:spcPct val="100000"/>
              </a:lnSpc>
            </a:pPr>
            <a:r>
              <a:rPr lang="en-US" dirty="0" smtClean="0"/>
              <a:t>Telerik</a:t>
            </a:r>
          </a:p>
          <a:p>
            <a:pPr>
              <a:lnSpc>
                <a:spcPct val="100000"/>
              </a:lnSpc>
            </a:pPr>
            <a:r>
              <a:rPr lang="en-US" dirty="0"/>
              <a:t>Microsoft</a:t>
            </a:r>
          </a:p>
          <a:p>
            <a:pPr>
              <a:lnSpc>
                <a:spcPct val="100000"/>
              </a:lnSpc>
            </a:pPr>
            <a:r>
              <a:rPr lang="en-US" dirty="0"/>
              <a:t>Yahoo</a:t>
            </a:r>
          </a:p>
          <a:p>
            <a:pPr>
              <a:lnSpc>
                <a:spcPct val="100000"/>
              </a:lnSpc>
            </a:pPr>
            <a:r>
              <a:rPr lang="en-US" dirty="0"/>
              <a:t>Google</a:t>
            </a:r>
          </a:p>
          <a:p>
            <a:pPr>
              <a:lnSpc>
                <a:spcPct val="100000"/>
              </a:lnSpc>
            </a:pPr>
            <a:r>
              <a:rPr lang="en-US" dirty="0"/>
              <a:t>Electronic Arts</a:t>
            </a:r>
          </a:p>
          <a:p>
            <a:pPr>
              <a:lnSpc>
                <a:spcPct val="100000"/>
              </a:lnSpc>
            </a:pPr>
            <a:r>
              <a:rPr lang="en-US" dirty="0"/>
              <a:t>Lockheed Martin</a:t>
            </a:r>
          </a:p>
          <a:p>
            <a:pPr>
              <a:lnSpc>
                <a:spcPct val="100000"/>
              </a:lnSpc>
            </a:pPr>
            <a:r>
              <a:rPr lang="en-US" dirty="0" smtClean="0"/>
              <a:t>Philips</a:t>
            </a:r>
            <a:endParaRPr lang="en-US" dirty="0"/>
          </a:p>
          <a:p>
            <a:pPr>
              <a:lnSpc>
                <a:spcPct val="100000"/>
              </a:lnSpc>
            </a:pPr>
            <a:r>
              <a:rPr lang="en-US" dirty="0" smtClean="0"/>
              <a:t>Siemens</a:t>
            </a:r>
            <a:endParaRPr lang="en-US" dirty="0"/>
          </a:p>
          <a:p>
            <a:pPr>
              <a:lnSpc>
                <a:spcPct val="100000"/>
              </a:lnSpc>
            </a:pPr>
            <a:r>
              <a:rPr lang="en-US" dirty="0"/>
              <a:t>Nokia</a:t>
            </a:r>
          </a:p>
          <a:p>
            <a:pPr>
              <a:lnSpc>
                <a:spcPct val="100000"/>
              </a:lnSpc>
            </a:pPr>
            <a:r>
              <a:rPr lang="en-US" dirty="0"/>
              <a:t>IBM</a:t>
            </a:r>
          </a:p>
          <a:p>
            <a:pPr>
              <a:lnSpc>
                <a:spcPct val="100000"/>
              </a:lnSpc>
            </a:pPr>
            <a:r>
              <a:rPr lang="en-US" dirty="0" smtClean="0"/>
              <a:t>BBC</a:t>
            </a:r>
          </a:p>
          <a:p>
            <a:pPr>
              <a:lnSpc>
                <a:spcPct val="100000"/>
              </a:lnSpc>
            </a:pPr>
            <a:r>
              <a:rPr lang="en-US" dirty="0" smtClean="0"/>
              <a:t>Etc.</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100</a:t>
            </a:fld>
            <a:endParaRPr lang="en-US" dirty="0"/>
          </a:p>
        </p:txBody>
      </p:sp>
      <p:pic>
        <p:nvPicPr>
          <p:cNvPr id="5123"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626429" y="3733800"/>
            <a:ext cx="3733800" cy="2489200"/>
          </a:xfrm>
          <a:prstGeom prst="roundRect">
            <a:avLst>
              <a:gd name="adj" fmla="val 7463"/>
            </a:avLst>
          </a:prstGeom>
          <a:noFill/>
          <a:effectLst>
            <a:glow rad="101600">
              <a:schemeClr val="tx1">
                <a:alpha val="6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7253177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Software Development Models</a:t>
            </a:r>
          </a:p>
        </p:txBody>
      </p:sp>
      <p:sp>
        <p:nvSpPr>
          <p:cNvPr id="4" name="Content Placeholder 2"/>
          <p:cNvSpPr>
            <a:spLocks noGrp="1"/>
          </p:cNvSpPr>
          <p:nvPr>
            <p:ph idx="1"/>
          </p:nvPr>
        </p:nvSpPr>
        <p:spPr>
          <a:xfrm>
            <a:off x="1748416" y="2930915"/>
            <a:ext cx="5642984" cy="1219201"/>
          </a:xfrm>
        </p:spPr>
        <p:txBody>
          <a:bodyPr wrap="none" lIns="0" tIns="0" rIns="0" bIns="0" anchor="ctr" anchorCtr="0">
            <a:noAutofit/>
          </a:bodyPr>
          <a:lstStyle/>
          <a:p>
            <a:pPr marL="0" indent="0" algn="ctr">
              <a:lnSpc>
                <a:spcPct val="100000"/>
              </a:lnSpc>
              <a:spcBef>
                <a:spcPts val="0"/>
              </a:spcBef>
              <a:spcAft>
                <a:spcPts val="0"/>
              </a:spcAft>
              <a:buNone/>
            </a:pPr>
            <a:r>
              <a:rPr lang="en-US" sz="7200" dirty="0" smtClean="0"/>
              <a:t>Questions?</a:t>
            </a:r>
            <a:endParaRPr lang="en-US" sz="7200" dirty="0"/>
          </a:p>
        </p:txBody>
      </p:sp>
      <p:sp>
        <p:nvSpPr>
          <p:cNvPr id="6" name="TextBox 5"/>
          <p:cNvSpPr txBox="1"/>
          <p:nvPr/>
        </p:nvSpPr>
        <p:spPr>
          <a:xfrm rot="12041701" flipH="1">
            <a:off x="7298514" y="4335923"/>
            <a:ext cx="949687" cy="1803953"/>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chemeClr val="tx1">
                    <a:lumMod val="75000"/>
                  </a:schemeClr>
                </a:solidFill>
                <a:effectLst>
                  <a:reflection blurRad="6350" stA="55000" endA="300" endPos="45500" dir="5400000" sy="-100000" algn="bl" rotWithShape="0"/>
                </a:effectLst>
              </a:rPr>
              <a:t>?</a:t>
            </a:r>
            <a:endParaRPr lang="en-US" sz="11500" b="1" dirty="0">
              <a:solidFill>
                <a:schemeClr val="tx1">
                  <a:lumMod val="75000"/>
                </a:schemeClr>
              </a:solidFill>
              <a:effectLst>
                <a:reflection blurRad="6350" stA="55000" endA="300" endPos="45500" dir="5400000" sy="-100000" algn="bl" rotWithShape="0"/>
              </a:effectLst>
            </a:endParaRPr>
          </a:p>
        </p:txBody>
      </p:sp>
      <p:sp>
        <p:nvSpPr>
          <p:cNvPr id="7" name="TextBox 6"/>
          <p:cNvSpPr txBox="1"/>
          <p:nvPr/>
        </p:nvSpPr>
        <p:spPr>
          <a:xfrm rot="2456848" flipH="1">
            <a:off x="968763" y="4533447"/>
            <a:ext cx="859648" cy="2404656"/>
          </a:xfrm>
          <a:prstGeom prst="rect">
            <a:avLst/>
          </a:prstGeom>
          <a:noFill/>
        </p:spPr>
        <p:txBody>
          <a:bodyPr wrap="square" rtlCol="0">
            <a:spAutoFit/>
            <a:scene3d>
              <a:camera prst="orthographicFront"/>
              <a:lightRig rig="threePt" dir="t"/>
            </a:scene3d>
            <a:sp3d extrusionH="57150">
              <a:bevelT w="38100" h="38100"/>
            </a:sp3d>
          </a:bodyPr>
          <a:lstStyle/>
          <a:p>
            <a:r>
              <a:rPr lang="en-US" sz="14000" b="1" dirty="0" smtClean="0">
                <a:solidFill>
                  <a:srgbClr val="FFBF8B"/>
                </a:solidFill>
                <a:effectLst>
                  <a:reflection blurRad="6350" stA="55000" endA="300" endPos="45500" dir="5400000" sy="-100000" algn="bl" rotWithShape="0"/>
                </a:effectLst>
                <a:latin typeface="Cambria" pitchFamily="18" charset="0"/>
              </a:rPr>
              <a:t>?</a:t>
            </a:r>
            <a:endParaRPr lang="en-US" sz="14000" b="1" dirty="0">
              <a:solidFill>
                <a:srgbClr val="FFBF8B"/>
              </a:solidFill>
              <a:effectLst>
                <a:reflection blurRad="6350" stA="55000" endA="300" endPos="45500" dir="5400000" sy="-100000" algn="bl" rotWithShape="0"/>
              </a:effectLst>
              <a:latin typeface="Cambria" pitchFamily="18" charset="0"/>
            </a:endParaRPr>
          </a:p>
        </p:txBody>
      </p:sp>
      <p:sp>
        <p:nvSpPr>
          <p:cNvPr id="8" name="TextBox 7"/>
          <p:cNvSpPr txBox="1"/>
          <p:nvPr/>
        </p:nvSpPr>
        <p:spPr>
          <a:xfrm rot="9535351" flipH="1">
            <a:off x="793612" y="1933451"/>
            <a:ext cx="949687" cy="1401418"/>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9" name="TextBox 8"/>
          <p:cNvSpPr txBox="1"/>
          <p:nvPr/>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0" name="TextBox 9"/>
          <p:cNvSpPr txBox="1"/>
          <p:nvPr/>
        </p:nvSpPr>
        <p:spPr>
          <a:xfrm rot="19836951" flipH="1">
            <a:off x="7434275" y="1063226"/>
            <a:ext cx="949687" cy="2492990"/>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56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56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1" name="TextBox 10"/>
          <p:cNvSpPr txBox="1"/>
          <p:nvPr/>
        </p:nvSpPr>
        <p:spPr>
          <a:xfrm rot="2233443" flipH="1">
            <a:off x="2277485" y="1162062"/>
            <a:ext cx="584096" cy="924339"/>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2" name="TextBox 11"/>
          <p:cNvSpPr txBox="1"/>
          <p:nvPr/>
        </p:nvSpPr>
        <p:spPr>
          <a:xfrm rot="8530737" flipH="1">
            <a:off x="4871755" y="456344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3" name="TextBox 12"/>
          <p:cNvSpPr txBox="1"/>
          <p:nvPr/>
        </p:nvSpPr>
        <p:spPr>
          <a:xfrm rot="12627025" flipH="1">
            <a:off x="2726518" y="4181126"/>
            <a:ext cx="584096" cy="626166"/>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4" name="TextBox 13"/>
          <p:cNvSpPr txBox="1"/>
          <p:nvPr/>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5" name="TextBox 14"/>
          <p:cNvSpPr txBox="1"/>
          <p:nvPr/>
        </p:nvSpPr>
        <p:spPr>
          <a:xfrm rot="19460650" flipH="1">
            <a:off x="3142397" y="2163174"/>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6" name="TextBox 15"/>
          <p:cNvSpPr txBox="1"/>
          <p:nvPr/>
        </p:nvSpPr>
        <p:spPr>
          <a:xfrm rot="18277140" flipH="1">
            <a:off x="438513" y="3075786"/>
            <a:ext cx="891282"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Tree>
    <p:extLst>
      <p:ext uri="{BB962C8B-B14F-4D97-AF65-F5344CB8AC3E}">
        <p14:creationId xmlns:p14="http://schemas.microsoft.com/office/powerpoint/2010/main" val="4431343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V-model Scheme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a:t>
            </a:fld>
            <a:endParaRPr lang="en-US" dirty="0"/>
          </a:p>
        </p:txBody>
      </p:sp>
      <p:sp>
        <p:nvSpPr>
          <p:cNvPr id="5" name="TextBox 4"/>
          <p:cNvSpPr txBox="1"/>
          <p:nvPr/>
        </p:nvSpPr>
        <p:spPr>
          <a:xfrm>
            <a:off x="438908" y="1000373"/>
            <a:ext cx="2606111" cy="861774"/>
          </a:xfrm>
          <a:prstGeom prst="rect">
            <a:avLst/>
          </a:prstGeom>
          <a:solidFill>
            <a:srgbClr val="5E6465"/>
          </a:solidFill>
          <a:ln w="25400">
            <a:solidFill>
              <a:schemeClr val="tx1">
                <a:lumMod val="20000"/>
                <a:lumOff val="80000"/>
              </a:schemeClr>
            </a:solidFill>
          </a:ln>
        </p:spPr>
        <p:txBody>
          <a:bodyPr wrap="square" rtlCol="0">
            <a:spAutoFit/>
          </a:bodyPr>
          <a:lstStyle/>
          <a:p>
            <a:pPr algn="ctr"/>
            <a:r>
              <a:rPr lang="en-US" b="1" dirty="0" smtClean="0">
                <a:effectLst>
                  <a:outerShdw blurRad="38100" dist="38100" dir="2700000" algn="tl">
                    <a:srgbClr val="000000">
                      <a:alpha val="43137"/>
                    </a:srgbClr>
                  </a:outerShdw>
                </a:effectLst>
              </a:rPr>
              <a:t>Requirements</a:t>
            </a:r>
          </a:p>
          <a:p>
            <a:pPr algn="ctr"/>
            <a:r>
              <a:rPr lang="en-US" b="1" dirty="0" smtClean="0">
                <a:effectLst>
                  <a:outerShdw blurRad="38100" dist="38100" dir="2700000" algn="tl">
                    <a:srgbClr val="000000">
                      <a:alpha val="43137"/>
                    </a:srgbClr>
                  </a:outerShdw>
                </a:effectLst>
              </a:rPr>
              <a:t>definition</a:t>
            </a:r>
            <a:endParaRPr lang="en-US" b="1" dirty="0">
              <a:effectLst>
                <a:outerShdw blurRad="38100" dist="38100" dir="2700000" algn="tl">
                  <a:srgbClr val="000000">
                    <a:alpha val="43137"/>
                  </a:srgbClr>
                </a:outerShdw>
              </a:effectLst>
            </a:endParaRPr>
          </a:p>
        </p:txBody>
      </p:sp>
      <p:sp>
        <p:nvSpPr>
          <p:cNvPr id="6" name="TextBox 5"/>
          <p:cNvSpPr txBox="1"/>
          <p:nvPr/>
        </p:nvSpPr>
        <p:spPr>
          <a:xfrm>
            <a:off x="811032" y="2286000"/>
            <a:ext cx="2534431" cy="861774"/>
          </a:xfrm>
          <a:prstGeom prst="rect">
            <a:avLst/>
          </a:prstGeom>
          <a:solidFill>
            <a:srgbClr val="5E6465"/>
          </a:solidFill>
          <a:ln w="25400">
            <a:solidFill>
              <a:schemeClr val="tx1">
                <a:lumMod val="20000"/>
                <a:lumOff val="80000"/>
              </a:schemeClr>
            </a:solidFill>
          </a:ln>
        </p:spPr>
        <p:txBody>
          <a:bodyPr wrap="square" rtlCol="0">
            <a:spAutoFit/>
          </a:bodyPr>
          <a:lstStyle/>
          <a:p>
            <a:pPr algn="ctr"/>
            <a:r>
              <a:rPr lang="en-US" b="1" dirty="0" smtClean="0">
                <a:effectLst>
                  <a:outerShdw blurRad="38100" dist="38100" dir="2700000" algn="tl">
                    <a:srgbClr val="000000">
                      <a:alpha val="43137"/>
                    </a:srgbClr>
                  </a:outerShdw>
                </a:effectLst>
              </a:rPr>
              <a:t>Functional </a:t>
            </a:r>
          </a:p>
          <a:p>
            <a:pPr algn="ctr"/>
            <a:r>
              <a:rPr lang="en-US" b="1" dirty="0" smtClean="0">
                <a:effectLst>
                  <a:outerShdw blurRad="38100" dist="38100" dir="2700000" algn="tl">
                    <a:srgbClr val="000000">
                      <a:alpha val="43137"/>
                    </a:srgbClr>
                  </a:outerShdw>
                </a:effectLst>
              </a:rPr>
              <a:t>system design</a:t>
            </a:r>
            <a:endParaRPr lang="en-US" b="1" dirty="0">
              <a:effectLst>
                <a:outerShdw blurRad="38100" dist="38100" dir="2700000" algn="tl">
                  <a:srgbClr val="000000">
                    <a:alpha val="43137"/>
                  </a:srgbClr>
                </a:outerShdw>
              </a:effectLst>
            </a:endParaRPr>
          </a:p>
        </p:txBody>
      </p:sp>
      <p:sp>
        <p:nvSpPr>
          <p:cNvPr id="7" name="TextBox 6"/>
          <p:cNvSpPr txBox="1"/>
          <p:nvPr/>
        </p:nvSpPr>
        <p:spPr>
          <a:xfrm>
            <a:off x="1237896" y="3581400"/>
            <a:ext cx="2724504" cy="861774"/>
          </a:xfrm>
          <a:prstGeom prst="rect">
            <a:avLst/>
          </a:prstGeom>
          <a:solidFill>
            <a:srgbClr val="5E6465"/>
          </a:solidFill>
          <a:ln w="25400">
            <a:solidFill>
              <a:schemeClr val="tx1">
                <a:lumMod val="20000"/>
                <a:lumOff val="80000"/>
              </a:schemeClr>
            </a:solidFill>
          </a:ln>
        </p:spPr>
        <p:txBody>
          <a:bodyPr wrap="square" rtlCol="0">
            <a:spAutoFit/>
          </a:bodyPr>
          <a:lstStyle/>
          <a:p>
            <a:pPr algn="ctr"/>
            <a:r>
              <a:rPr lang="en-US" b="1" dirty="0" smtClean="0">
                <a:effectLst>
                  <a:outerShdw blurRad="38100" dist="38100" dir="2700000" algn="tl">
                    <a:srgbClr val="000000">
                      <a:alpha val="43137"/>
                    </a:srgbClr>
                  </a:outerShdw>
                </a:effectLst>
              </a:rPr>
              <a:t>Technical system </a:t>
            </a:r>
            <a:endParaRPr lang="en-US" b="1" dirty="0">
              <a:effectLst>
                <a:outerShdw blurRad="38100" dist="38100" dir="2700000" algn="tl">
                  <a:srgbClr val="000000">
                    <a:alpha val="43137"/>
                  </a:srgbClr>
                </a:outerShdw>
              </a:effectLst>
            </a:endParaRPr>
          </a:p>
          <a:p>
            <a:pPr algn="ctr"/>
            <a:r>
              <a:rPr lang="en-US" b="1" dirty="0">
                <a:effectLst>
                  <a:outerShdw blurRad="38100" dist="38100" dir="2700000" algn="tl">
                    <a:srgbClr val="000000">
                      <a:alpha val="43137"/>
                    </a:srgbClr>
                  </a:outerShdw>
                </a:effectLst>
              </a:rPr>
              <a:t>design</a:t>
            </a:r>
          </a:p>
        </p:txBody>
      </p:sp>
      <p:sp>
        <p:nvSpPr>
          <p:cNvPr id="8" name="TextBox 7"/>
          <p:cNvSpPr txBox="1"/>
          <p:nvPr/>
        </p:nvSpPr>
        <p:spPr>
          <a:xfrm>
            <a:off x="1741964" y="4800600"/>
            <a:ext cx="2417552" cy="646331"/>
          </a:xfrm>
          <a:prstGeom prst="rect">
            <a:avLst/>
          </a:prstGeom>
          <a:solidFill>
            <a:srgbClr val="5E6465"/>
          </a:solidFill>
          <a:ln w="25400">
            <a:solidFill>
              <a:schemeClr val="tx1">
                <a:lumMod val="20000"/>
                <a:lumOff val="80000"/>
              </a:schemeClr>
            </a:solidFill>
          </a:ln>
        </p:spPr>
        <p:txBody>
          <a:bodyPr wrap="square" rtlCol="0">
            <a:spAutoFit/>
          </a:bodyPr>
          <a:lstStyle/>
          <a:p>
            <a:pPr algn="ctr"/>
            <a:r>
              <a:rPr lang="en-US" b="1" dirty="0" smtClean="0">
                <a:effectLst>
                  <a:outerShdw blurRad="38100" dist="38100" dir="2700000" algn="tl">
                    <a:srgbClr val="000000">
                      <a:alpha val="43137"/>
                    </a:srgbClr>
                  </a:outerShdw>
                </a:effectLst>
              </a:rPr>
              <a:t>Component </a:t>
            </a:r>
          </a:p>
          <a:p>
            <a:pPr algn="ctr"/>
            <a:r>
              <a:rPr lang="en-US" b="1" dirty="0">
                <a:effectLst>
                  <a:outerShdw blurRad="38100" dist="38100" dir="2700000" algn="tl">
                    <a:srgbClr val="000000">
                      <a:alpha val="43137"/>
                    </a:srgbClr>
                  </a:outerShdw>
                </a:effectLst>
              </a:rPr>
              <a:t>d</a:t>
            </a:r>
            <a:r>
              <a:rPr lang="en-US" b="1" dirty="0" smtClean="0">
                <a:effectLst>
                  <a:outerShdw blurRad="38100" dist="38100" dir="2700000" algn="tl">
                    <a:srgbClr val="000000">
                      <a:alpha val="43137"/>
                    </a:srgbClr>
                  </a:outerShdw>
                </a:effectLst>
              </a:rPr>
              <a:t>esign</a:t>
            </a:r>
            <a:endParaRPr lang="en-US" b="1" dirty="0">
              <a:effectLst>
                <a:outerShdw blurRad="38100" dist="38100" dir="2700000" algn="tl">
                  <a:srgbClr val="000000">
                    <a:alpha val="43137"/>
                  </a:srgbClr>
                </a:outerShdw>
              </a:effectLst>
            </a:endParaRPr>
          </a:p>
        </p:txBody>
      </p:sp>
      <p:sp>
        <p:nvSpPr>
          <p:cNvPr id="9" name="TextBox 8"/>
          <p:cNvSpPr txBox="1"/>
          <p:nvPr/>
        </p:nvSpPr>
        <p:spPr>
          <a:xfrm>
            <a:off x="3598151" y="6019800"/>
            <a:ext cx="2100255" cy="477054"/>
          </a:xfrm>
          <a:prstGeom prst="rect">
            <a:avLst/>
          </a:prstGeom>
          <a:solidFill>
            <a:srgbClr val="5E6465"/>
          </a:solidFill>
          <a:ln w="25400">
            <a:solidFill>
              <a:schemeClr val="tx1">
                <a:lumMod val="20000"/>
                <a:lumOff val="80000"/>
              </a:schemeClr>
            </a:solidFill>
          </a:ln>
        </p:spPr>
        <p:txBody>
          <a:bodyPr wrap="none" rtlCol="0">
            <a:spAutoFit/>
          </a:bodyPr>
          <a:lstStyle/>
          <a:p>
            <a:pPr algn="ctr"/>
            <a:r>
              <a:rPr lang="en-US" b="1" dirty="0" smtClean="0">
                <a:effectLst>
                  <a:outerShdw blurRad="38100" dist="38100" dir="2700000" algn="tl">
                    <a:srgbClr val="000000">
                      <a:alpha val="43137"/>
                    </a:srgbClr>
                  </a:outerShdw>
                </a:effectLst>
              </a:rPr>
              <a:t>Programming</a:t>
            </a:r>
          </a:p>
        </p:txBody>
      </p:sp>
      <p:sp>
        <p:nvSpPr>
          <p:cNvPr id="10" name="TextBox 9"/>
          <p:cNvSpPr txBox="1"/>
          <p:nvPr/>
        </p:nvSpPr>
        <p:spPr>
          <a:xfrm>
            <a:off x="5181601" y="4800600"/>
            <a:ext cx="2139878" cy="861774"/>
          </a:xfrm>
          <a:prstGeom prst="rect">
            <a:avLst/>
          </a:prstGeom>
          <a:solidFill>
            <a:srgbClr val="5E6465"/>
          </a:solidFill>
          <a:ln w="25400">
            <a:solidFill>
              <a:schemeClr val="tx1">
                <a:lumMod val="20000"/>
                <a:lumOff val="80000"/>
              </a:schemeClr>
            </a:solidFill>
          </a:ln>
        </p:spPr>
        <p:txBody>
          <a:bodyPr wrap="square" rtlCol="0">
            <a:spAutoFit/>
          </a:bodyPr>
          <a:lstStyle/>
          <a:p>
            <a:pPr algn="ctr"/>
            <a:r>
              <a:rPr lang="en-US" b="1" dirty="0" smtClean="0">
                <a:effectLst>
                  <a:outerShdw blurRad="38100" dist="38100" dir="2700000" algn="tl">
                    <a:srgbClr val="000000">
                      <a:alpha val="43137"/>
                    </a:srgbClr>
                  </a:outerShdw>
                </a:effectLst>
              </a:rPr>
              <a:t>Component </a:t>
            </a:r>
          </a:p>
          <a:p>
            <a:pPr algn="ctr"/>
            <a:r>
              <a:rPr lang="en-US" b="1" dirty="0" smtClean="0">
                <a:effectLst>
                  <a:outerShdw blurRad="38100" dist="38100" dir="2700000" algn="tl">
                    <a:srgbClr val="000000">
                      <a:alpha val="43137"/>
                    </a:srgbClr>
                  </a:outerShdw>
                </a:effectLst>
              </a:rPr>
              <a:t>test</a:t>
            </a:r>
          </a:p>
        </p:txBody>
      </p:sp>
      <p:sp>
        <p:nvSpPr>
          <p:cNvPr id="11" name="TextBox 10"/>
          <p:cNvSpPr txBox="1"/>
          <p:nvPr/>
        </p:nvSpPr>
        <p:spPr>
          <a:xfrm>
            <a:off x="5486400" y="3581400"/>
            <a:ext cx="2331148" cy="861774"/>
          </a:xfrm>
          <a:prstGeom prst="rect">
            <a:avLst/>
          </a:prstGeom>
          <a:solidFill>
            <a:srgbClr val="5E6465"/>
          </a:solidFill>
          <a:ln w="25400">
            <a:solidFill>
              <a:schemeClr val="tx1">
                <a:lumMod val="20000"/>
                <a:lumOff val="80000"/>
              </a:schemeClr>
            </a:solidFill>
          </a:ln>
        </p:spPr>
        <p:txBody>
          <a:bodyPr wrap="square" rtlCol="0">
            <a:spAutoFit/>
          </a:bodyPr>
          <a:lstStyle/>
          <a:p>
            <a:pPr algn="ctr"/>
            <a:r>
              <a:rPr lang="en-US" b="1" dirty="0" smtClean="0">
                <a:effectLst>
                  <a:outerShdw blurRad="38100" dist="38100" dir="2700000" algn="tl">
                    <a:srgbClr val="000000">
                      <a:alpha val="43137"/>
                    </a:srgbClr>
                  </a:outerShdw>
                </a:effectLst>
              </a:rPr>
              <a:t>Integration </a:t>
            </a:r>
          </a:p>
          <a:p>
            <a:pPr algn="ctr"/>
            <a:r>
              <a:rPr lang="en-US" b="1" dirty="0" smtClean="0">
                <a:effectLst>
                  <a:outerShdw blurRad="38100" dist="38100" dir="2700000" algn="tl">
                    <a:srgbClr val="000000">
                      <a:alpha val="43137"/>
                    </a:srgbClr>
                  </a:outerShdw>
                </a:effectLst>
              </a:rPr>
              <a:t>test</a:t>
            </a:r>
          </a:p>
        </p:txBody>
      </p:sp>
      <p:sp>
        <p:nvSpPr>
          <p:cNvPr id="12" name="TextBox 11"/>
          <p:cNvSpPr txBox="1"/>
          <p:nvPr/>
        </p:nvSpPr>
        <p:spPr>
          <a:xfrm>
            <a:off x="5873536" y="2286000"/>
            <a:ext cx="2286000" cy="861774"/>
          </a:xfrm>
          <a:prstGeom prst="rect">
            <a:avLst/>
          </a:prstGeom>
          <a:solidFill>
            <a:srgbClr val="5E6465"/>
          </a:solidFill>
          <a:ln w="25400">
            <a:solidFill>
              <a:schemeClr val="tx1">
                <a:lumMod val="20000"/>
                <a:lumOff val="80000"/>
              </a:schemeClr>
            </a:solidFill>
          </a:ln>
        </p:spPr>
        <p:txBody>
          <a:bodyPr wrap="square" rtlCol="0">
            <a:spAutoFit/>
          </a:bodyPr>
          <a:lstStyle/>
          <a:p>
            <a:pPr algn="ctr"/>
            <a:r>
              <a:rPr lang="en-US" b="1" dirty="0" smtClean="0">
                <a:effectLst>
                  <a:outerShdw blurRad="38100" dist="38100" dir="2700000" algn="tl">
                    <a:srgbClr val="000000">
                      <a:alpha val="43137"/>
                    </a:srgbClr>
                  </a:outerShdw>
                </a:effectLst>
              </a:rPr>
              <a:t>System </a:t>
            </a:r>
          </a:p>
          <a:p>
            <a:pPr algn="ctr"/>
            <a:r>
              <a:rPr lang="en-US" b="1" dirty="0" smtClean="0">
                <a:effectLst>
                  <a:outerShdw blurRad="38100" dist="38100" dir="2700000" algn="tl">
                    <a:srgbClr val="000000">
                      <a:alpha val="43137"/>
                    </a:srgbClr>
                  </a:outerShdw>
                </a:effectLst>
              </a:rPr>
              <a:t>test</a:t>
            </a:r>
          </a:p>
        </p:txBody>
      </p:sp>
      <p:sp>
        <p:nvSpPr>
          <p:cNvPr id="13" name="TextBox 12"/>
          <p:cNvSpPr txBox="1"/>
          <p:nvPr/>
        </p:nvSpPr>
        <p:spPr>
          <a:xfrm>
            <a:off x="6251540" y="1000373"/>
            <a:ext cx="2458305" cy="861774"/>
          </a:xfrm>
          <a:prstGeom prst="rect">
            <a:avLst/>
          </a:prstGeom>
          <a:solidFill>
            <a:srgbClr val="5E6465"/>
          </a:solidFill>
          <a:ln w="25400">
            <a:solidFill>
              <a:schemeClr val="tx1">
                <a:lumMod val="20000"/>
                <a:lumOff val="80000"/>
              </a:schemeClr>
            </a:solidFill>
          </a:ln>
        </p:spPr>
        <p:txBody>
          <a:bodyPr wrap="square" rtlCol="0">
            <a:spAutoFit/>
          </a:bodyPr>
          <a:lstStyle/>
          <a:p>
            <a:pPr algn="ctr"/>
            <a:r>
              <a:rPr lang="en-US" b="1" dirty="0" smtClean="0">
                <a:effectLst>
                  <a:outerShdw blurRad="38100" dist="38100" dir="2700000" algn="tl">
                    <a:srgbClr val="000000">
                      <a:alpha val="43137"/>
                    </a:srgbClr>
                  </a:outerShdw>
                </a:effectLst>
              </a:rPr>
              <a:t>Acceptance</a:t>
            </a:r>
          </a:p>
          <a:p>
            <a:pPr algn="ctr"/>
            <a:r>
              <a:rPr lang="en-US" b="1" dirty="0" smtClean="0">
                <a:effectLst>
                  <a:outerShdw blurRad="38100" dist="38100" dir="2700000" algn="tl">
                    <a:srgbClr val="000000">
                      <a:alpha val="43137"/>
                    </a:srgbClr>
                  </a:outerShdw>
                </a:effectLst>
              </a:rPr>
              <a:t>test</a:t>
            </a:r>
          </a:p>
        </p:txBody>
      </p:sp>
      <p:cxnSp>
        <p:nvCxnSpPr>
          <p:cNvPr id="15" name="Straight Connector 14"/>
          <p:cNvCxnSpPr>
            <a:stCxn id="5" idx="2"/>
          </p:cNvCxnSpPr>
          <p:nvPr/>
        </p:nvCxnSpPr>
        <p:spPr>
          <a:xfrm>
            <a:off x="1741964" y="1862147"/>
            <a:ext cx="168142" cy="423853"/>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171151" y="3147774"/>
            <a:ext cx="181081" cy="433626"/>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7" idx="2"/>
          </p:cNvCxnSpPr>
          <p:nvPr/>
        </p:nvCxnSpPr>
        <p:spPr>
          <a:xfrm>
            <a:off x="2600148" y="4443174"/>
            <a:ext cx="175296" cy="357426"/>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5698406" y="5662374"/>
            <a:ext cx="397594" cy="595954"/>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1" idx="2"/>
          </p:cNvCxnSpPr>
          <p:nvPr/>
        </p:nvCxnSpPr>
        <p:spPr>
          <a:xfrm flipH="1">
            <a:off x="6451758" y="4443174"/>
            <a:ext cx="200216" cy="357426"/>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6887282" y="3147774"/>
            <a:ext cx="182281" cy="433626"/>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endCxn id="9" idx="1"/>
          </p:cNvCxnSpPr>
          <p:nvPr/>
        </p:nvCxnSpPr>
        <p:spPr>
          <a:xfrm>
            <a:off x="3200400" y="5662374"/>
            <a:ext cx="397751" cy="595953"/>
          </a:xfrm>
          <a:prstGeom prst="straightConnector1">
            <a:avLst/>
          </a:prstGeom>
          <a:ln w="38100">
            <a:solidFill>
              <a:srgbClr val="FFFFFF"/>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7480692" y="1862147"/>
            <a:ext cx="159214" cy="423854"/>
          </a:xfrm>
          <a:prstGeom prst="straightConnector1">
            <a:avLst/>
          </a:prstGeom>
          <a:ln w="38100">
            <a:solidFill>
              <a:srgbClr val="FFFFFF"/>
            </a:solidFill>
            <a:tailEnd type="arrow"/>
          </a:ln>
        </p:spPr>
        <p:style>
          <a:lnRef idx="1">
            <a:schemeClr val="accent1"/>
          </a:lnRef>
          <a:fillRef idx="0">
            <a:schemeClr val="accent1"/>
          </a:fillRef>
          <a:effectRef idx="0">
            <a:schemeClr val="accent1"/>
          </a:effectRef>
          <a:fontRef idx="minor">
            <a:schemeClr val="tx1"/>
          </a:fontRef>
        </p:style>
      </p:cxnSp>
      <p:cxnSp>
        <p:nvCxnSpPr>
          <p:cNvPr id="64" name="Elbow Connector 63"/>
          <p:cNvCxnSpPr>
            <a:stCxn id="6" idx="1"/>
          </p:cNvCxnSpPr>
          <p:nvPr/>
        </p:nvCxnSpPr>
        <p:spPr>
          <a:xfrm rot="10800000">
            <a:off x="438908" y="1862149"/>
            <a:ext cx="372124" cy="854738"/>
          </a:xfrm>
          <a:prstGeom prst="bentConnector2">
            <a:avLst/>
          </a:prstGeom>
          <a:ln w="38100">
            <a:solidFill>
              <a:schemeClr val="accent5">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9" name="Elbow Connector 68"/>
          <p:cNvCxnSpPr>
            <a:stCxn id="7" idx="1"/>
          </p:cNvCxnSpPr>
          <p:nvPr/>
        </p:nvCxnSpPr>
        <p:spPr>
          <a:xfrm rot="10800000">
            <a:off x="811032" y="3147775"/>
            <a:ext cx="426864" cy="864513"/>
          </a:xfrm>
          <a:prstGeom prst="bentConnector2">
            <a:avLst/>
          </a:prstGeom>
          <a:ln w="38100">
            <a:solidFill>
              <a:schemeClr val="accent5">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2" name="Elbow Connector 71"/>
          <p:cNvCxnSpPr>
            <a:stCxn id="8" idx="1"/>
          </p:cNvCxnSpPr>
          <p:nvPr/>
        </p:nvCxnSpPr>
        <p:spPr>
          <a:xfrm rot="10800000">
            <a:off x="1237896" y="4443176"/>
            <a:ext cx="504068" cy="680591"/>
          </a:xfrm>
          <a:prstGeom prst="bentConnector2">
            <a:avLst/>
          </a:prstGeom>
          <a:ln w="38100">
            <a:solidFill>
              <a:schemeClr val="accent5">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8" name="Elbow Connector 77"/>
          <p:cNvCxnSpPr>
            <a:stCxn id="9" idx="1"/>
          </p:cNvCxnSpPr>
          <p:nvPr/>
        </p:nvCxnSpPr>
        <p:spPr>
          <a:xfrm rot="10800000">
            <a:off x="3045019" y="5662375"/>
            <a:ext cx="553132" cy="595952"/>
          </a:xfrm>
          <a:prstGeom prst="bentConnector2">
            <a:avLst/>
          </a:prstGeom>
          <a:ln w="38100">
            <a:solidFill>
              <a:schemeClr val="accent5">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13" idx="1"/>
            <a:endCxn id="5" idx="3"/>
          </p:cNvCxnSpPr>
          <p:nvPr/>
        </p:nvCxnSpPr>
        <p:spPr>
          <a:xfrm flipH="1">
            <a:off x="3045019" y="1431260"/>
            <a:ext cx="3206521" cy="0"/>
          </a:xfrm>
          <a:prstGeom prst="straightConnector1">
            <a:avLst/>
          </a:prstGeom>
          <a:ln w="38100">
            <a:solidFill>
              <a:schemeClr val="accent5">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12" idx="1"/>
            <a:endCxn id="6" idx="3"/>
          </p:cNvCxnSpPr>
          <p:nvPr/>
        </p:nvCxnSpPr>
        <p:spPr>
          <a:xfrm flipH="1">
            <a:off x="3345463" y="2716887"/>
            <a:ext cx="2528073" cy="0"/>
          </a:xfrm>
          <a:prstGeom prst="straightConnector1">
            <a:avLst/>
          </a:prstGeom>
          <a:ln w="38100">
            <a:solidFill>
              <a:schemeClr val="accent5">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11" idx="1"/>
            <a:endCxn id="7" idx="3"/>
          </p:cNvCxnSpPr>
          <p:nvPr/>
        </p:nvCxnSpPr>
        <p:spPr>
          <a:xfrm flipH="1">
            <a:off x="3962400" y="4012287"/>
            <a:ext cx="1524000" cy="0"/>
          </a:xfrm>
          <a:prstGeom prst="straightConnector1">
            <a:avLst/>
          </a:prstGeom>
          <a:ln w="38100">
            <a:solidFill>
              <a:schemeClr val="accent5">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endCxn id="8" idx="3"/>
          </p:cNvCxnSpPr>
          <p:nvPr/>
        </p:nvCxnSpPr>
        <p:spPr>
          <a:xfrm flipH="1">
            <a:off x="4159516" y="5123765"/>
            <a:ext cx="1022085" cy="1"/>
          </a:xfrm>
          <a:prstGeom prst="straightConnector1">
            <a:avLst/>
          </a:prstGeom>
          <a:ln w="38100">
            <a:solidFill>
              <a:schemeClr val="accent5">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a:off x="533814" y="5949177"/>
            <a:ext cx="1066386" cy="0"/>
          </a:xfrm>
          <a:prstGeom prst="straightConnector1">
            <a:avLst/>
          </a:prstGeom>
          <a:ln w="38100">
            <a:solidFill>
              <a:srgbClr val="FFFFFF"/>
            </a:solidFill>
            <a:tailEnd type="arrow"/>
          </a:ln>
        </p:spPr>
        <p:style>
          <a:lnRef idx="1">
            <a:schemeClr val="accent1"/>
          </a:lnRef>
          <a:fillRef idx="0">
            <a:schemeClr val="accent1"/>
          </a:fillRef>
          <a:effectRef idx="0">
            <a:schemeClr val="accent1"/>
          </a:effectRef>
          <a:fontRef idx="minor">
            <a:schemeClr val="tx1"/>
          </a:fontRef>
        </p:style>
      </p:cxnSp>
      <p:sp>
        <p:nvSpPr>
          <p:cNvPr id="133" name="TextBox 132"/>
          <p:cNvSpPr txBox="1"/>
          <p:nvPr/>
        </p:nvSpPr>
        <p:spPr>
          <a:xfrm>
            <a:off x="236888" y="6019801"/>
            <a:ext cx="2262158" cy="707886"/>
          </a:xfrm>
          <a:prstGeom prst="rect">
            <a:avLst/>
          </a:prstGeom>
          <a:noFill/>
        </p:spPr>
        <p:txBody>
          <a:bodyPr wrap="none" rtlCol="0">
            <a:spAutoFit/>
          </a:bodyPr>
          <a:lstStyle/>
          <a:p>
            <a:r>
              <a:rPr lang="en-US" sz="2000" b="1" dirty="0" smtClean="0">
                <a:effectLst>
                  <a:outerShdw blurRad="38100" dist="38100" dir="2700000" algn="tl">
                    <a:srgbClr val="000000">
                      <a:alpha val="43137"/>
                    </a:srgbClr>
                  </a:outerShdw>
                </a:effectLst>
              </a:rPr>
              <a:t>Implementation &amp; </a:t>
            </a:r>
          </a:p>
          <a:p>
            <a:r>
              <a:rPr lang="en-US" sz="2000" b="1" dirty="0" smtClean="0">
                <a:effectLst>
                  <a:outerShdw blurRad="38100" dist="38100" dir="2700000" algn="tl">
                    <a:srgbClr val="000000">
                      <a:alpha val="43137"/>
                    </a:srgbClr>
                  </a:outerShdw>
                </a:effectLst>
              </a:rPr>
              <a:t>Integration</a:t>
            </a:r>
            <a:endParaRPr lang="en-US" sz="2000" b="1" dirty="0">
              <a:effectLst>
                <a:outerShdw blurRad="38100" dist="38100" dir="2700000" algn="tl">
                  <a:srgbClr val="000000">
                    <a:alpha val="43137"/>
                  </a:srgbClr>
                </a:outerShdw>
              </a:effectLst>
            </a:endParaRPr>
          </a:p>
        </p:txBody>
      </p:sp>
      <p:cxnSp>
        <p:nvCxnSpPr>
          <p:cNvPr id="134" name="Straight Arrow Connector 133"/>
          <p:cNvCxnSpPr/>
          <p:nvPr/>
        </p:nvCxnSpPr>
        <p:spPr>
          <a:xfrm flipH="1">
            <a:off x="7194871" y="6019802"/>
            <a:ext cx="1110929" cy="0"/>
          </a:xfrm>
          <a:prstGeom prst="straightConnector1">
            <a:avLst/>
          </a:prstGeom>
          <a:ln w="38100">
            <a:solidFill>
              <a:schemeClr val="accent5">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141" name="TextBox 140"/>
          <p:cNvSpPr txBox="1"/>
          <p:nvPr/>
        </p:nvSpPr>
        <p:spPr>
          <a:xfrm>
            <a:off x="6978422" y="6032697"/>
            <a:ext cx="1743811" cy="707886"/>
          </a:xfrm>
          <a:prstGeom prst="rect">
            <a:avLst/>
          </a:prstGeom>
          <a:noFill/>
        </p:spPr>
        <p:txBody>
          <a:bodyPr wrap="none" rtlCol="0">
            <a:spAutoFit/>
          </a:bodyPr>
          <a:lstStyle/>
          <a:p>
            <a:r>
              <a:rPr lang="en-US" sz="2000" b="1" dirty="0" smtClean="0">
                <a:effectLst>
                  <a:outerShdw blurRad="38100" dist="38100" dir="2700000" algn="tl">
                    <a:srgbClr val="000000">
                      <a:alpha val="43137"/>
                    </a:srgbClr>
                  </a:outerShdw>
                </a:effectLst>
              </a:rPr>
              <a:t>Verification &amp; </a:t>
            </a:r>
          </a:p>
          <a:p>
            <a:r>
              <a:rPr lang="en-US" sz="2000" b="1" dirty="0">
                <a:effectLst>
                  <a:outerShdw blurRad="38100" dist="38100" dir="2700000" algn="tl">
                    <a:srgbClr val="000000">
                      <a:alpha val="43137"/>
                    </a:srgbClr>
                  </a:outerShdw>
                </a:effectLst>
              </a:rPr>
              <a:t>V</a:t>
            </a:r>
            <a:r>
              <a:rPr lang="en-US" sz="2000" b="1" dirty="0" smtClean="0">
                <a:effectLst>
                  <a:outerShdw blurRad="38100" dist="38100" dir="2700000" algn="tl">
                    <a:srgbClr val="000000">
                      <a:alpha val="43137"/>
                    </a:srgbClr>
                  </a:outerShdw>
                </a:effectLst>
              </a:rPr>
              <a:t>alidation</a:t>
            </a:r>
            <a:endParaRPr lang="en-US"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19931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Development Tasks</a:t>
            </a:r>
            <a:endParaRPr lang="en-US" dirty="0"/>
          </a:p>
        </p:txBody>
      </p:sp>
      <p:sp>
        <p:nvSpPr>
          <p:cNvPr id="3" name="Content Placeholder 2"/>
          <p:cNvSpPr>
            <a:spLocks noGrp="1"/>
          </p:cNvSpPr>
          <p:nvPr>
            <p:ph idx="1"/>
          </p:nvPr>
        </p:nvSpPr>
        <p:spPr/>
        <p:txBody>
          <a:bodyPr/>
          <a:lstStyle/>
          <a:p>
            <a:pPr marL="342900" indent="-342900">
              <a:lnSpc>
                <a:spcPct val="100000"/>
              </a:lnSpc>
              <a:buSzPct val="100000"/>
              <a:buFont typeface="+mj-lt"/>
              <a:buAutoNum type="arabicPeriod"/>
            </a:pPr>
            <a:r>
              <a:rPr lang="en-US" dirty="0"/>
              <a:t>Requirements </a:t>
            </a:r>
            <a:r>
              <a:rPr lang="en-US" dirty="0" smtClean="0"/>
              <a:t>specification</a:t>
            </a:r>
          </a:p>
          <a:p>
            <a:pPr lvl="1">
              <a:lnSpc>
                <a:spcPct val="100000"/>
              </a:lnSpc>
            </a:pPr>
            <a:r>
              <a:rPr lang="en-US" dirty="0" smtClean="0"/>
              <a:t>Specifying customer requirements</a:t>
            </a:r>
          </a:p>
          <a:p>
            <a:pPr lvl="1">
              <a:lnSpc>
                <a:spcPct val="100000"/>
              </a:lnSpc>
            </a:pPr>
            <a:r>
              <a:rPr lang="en-US" dirty="0" smtClean="0"/>
              <a:t>Defining the system’s purpose, characteristics </a:t>
            </a:r>
            <a:r>
              <a:rPr lang="en-US" dirty="0"/>
              <a:t>and </a:t>
            </a:r>
            <a:r>
              <a:rPr lang="en-US" dirty="0" smtClean="0"/>
              <a:t>features</a:t>
            </a:r>
          </a:p>
          <a:p>
            <a:pPr marL="342900" indent="-342900">
              <a:lnSpc>
                <a:spcPct val="100000"/>
              </a:lnSpc>
              <a:buSzPct val="100000"/>
              <a:buFont typeface="+mj-lt"/>
              <a:buAutoNum type="arabicPeriod"/>
            </a:pPr>
            <a:r>
              <a:rPr lang="en-US" dirty="0"/>
              <a:t>Functional system </a:t>
            </a:r>
            <a:r>
              <a:rPr lang="en-US" dirty="0" smtClean="0"/>
              <a:t>design</a:t>
            </a:r>
          </a:p>
          <a:p>
            <a:pPr lvl="1">
              <a:lnSpc>
                <a:spcPct val="100000"/>
              </a:lnSpc>
            </a:pPr>
            <a:r>
              <a:rPr lang="en-US" dirty="0" smtClean="0"/>
              <a:t>Mapping functions </a:t>
            </a:r>
            <a:r>
              <a:rPr lang="en-US" dirty="0"/>
              <a:t>and dialogues of the new system</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pic>
        <p:nvPicPr>
          <p:cNvPr id="11266"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410200" y="4724400"/>
            <a:ext cx="1671003" cy="180975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1265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Development Tasks (2)</a:t>
            </a:r>
            <a:endParaRPr lang="en-US" dirty="0"/>
          </a:p>
        </p:txBody>
      </p:sp>
      <p:sp>
        <p:nvSpPr>
          <p:cNvPr id="3" name="Content Placeholder 2"/>
          <p:cNvSpPr>
            <a:spLocks noGrp="1"/>
          </p:cNvSpPr>
          <p:nvPr>
            <p:ph idx="1"/>
          </p:nvPr>
        </p:nvSpPr>
        <p:spPr/>
        <p:txBody>
          <a:bodyPr/>
          <a:lstStyle/>
          <a:p>
            <a:pPr marL="342900" indent="-342900">
              <a:lnSpc>
                <a:spcPct val="100000"/>
              </a:lnSpc>
              <a:buSzPct val="100000"/>
              <a:buFont typeface="+mj-lt"/>
              <a:buAutoNum type="arabicPeriod" startAt="3"/>
            </a:pPr>
            <a:r>
              <a:rPr lang="en-US" dirty="0"/>
              <a:t>Technical system </a:t>
            </a:r>
            <a:r>
              <a:rPr lang="en-US" dirty="0" smtClean="0"/>
              <a:t>design</a:t>
            </a:r>
          </a:p>
          <a:p>
            <a:pPr lvl="1">
              <a:lnSpc>
                <a:spcPct val="100000"/>
              </a:lnSpc>
            </a:pPr>
            <a:r>
              <a:rPr lang="en-US" dirty="0" smtClean="0"/>
              <a:t>Designing the </a:t>
            </a:r>
            <a:r>
              <a:rPr lang="en-US" dirty="0"/>
              <a:t>implementation of the </a:t>
            </a:r>
            <a:r>
              <a:rPr lang="en-US" dirty="0" smtClean="0"/>
              <a:t>system</a:t>
            </a:r>
          </a:p>
          <a:p>
            <a:pPr lvl="1">
              <a:lnSpc>
                <a:spcPct val="100000"/>
              </a:lnSpc>
            </a:pPr>
            <a:r>
              <a:rPr lang="en-US" dirty="0" smtClean="0"/>
              <a:t>Defining </a:t>
            </a:r>
            <a:r>
              <a:rPr lang="en-US" dirty="0"/>
              <a:t>interfaces to the system </a:t>
            </a:r>
            <a:r>
              <a:rPr lang="en-US" dirty="0" smtClean="0"/>
              <a:t>environment</a:t>
            </a:r>
          </a:p>
          <a:p>
            <a:pPr lvl="1">
              <a:lnSpc>
                <a:spcPct val="100000"/>
              </a:lnSpc>
            </a:pPr>
            <a:r>
              <a:rPr lang="en-US" dirty="0" smtClean="0"/>
              <a:t>Decomposing </a:t>
            </a:r>
            <a:r>
              <a:rPr lang="en-US" dirty="0"/>
              <a:t>the system into </a:t>
            </a:r>
            <a:r>
              <a:rPr lang="en-US" dirty="0" smtClean="0"/>
              <a:t>smaller understandable </a:t>
            </a:r>
            <a:r>
              <a:rPr lang="en-US" dirty="0"/>
              <a:t>subsystems </a:t>
            </a:r>
            <a:endParaRPr lang="en-US" dirty="0" smtClean="0"/>
          </a:p>
          <a:p>
            <a:pPr lvl="2">
              <a:lnSpc>
                <a:spcPct val="100000"/>
              </a:lnSpc>
            </a:pPr>
            <a:r>
              <a:rPr lang="en-US" dirty="0" smtClean="0"/>
              <a:t>System architecture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13</a:t>
            </a:fld>
            <a:endParaRPr lang="en-US" dirty="0"/>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257800" y="4191000"/>
            <a:ext cx="3295650" cy="2096033"/>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47716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Development Tasks </a:t>
            </a:r>
            <a:r>
              <a:rPr lang="en-US" dirty="0" smtClean="0"/>
              <a:t>(3)</a:t>
            </a:r>
            <a:endParaRPr lang="en-US" dirty="0"/>
          </a:p>
        </p:txBody>
      </p:sp>
      <p:sp>
        <p:nvSpPr>
          <p:cNvPr id="3" name="Content Placeholder 2"/>
          <p:cNvSpPr>
            <a:spLocks noGrp="1"/>
          </p:cNvSpPr>
          <p:nvPr>
            <p:ph idx="1"/>
          </p:nvPr>
        </p:nvSpPr>
        <p:spPr/>
        <p:txBody>
          <a:bodyPr/>
          <a:lstStyle/>
          <a:p>
            <a:pPr marL="342900" indent="-342900">
              <a:lnSpc>
                <a:spcPct val="100000"/>
              </a:lnSpc>
              <a:buSzPct val="100000"/>
              <a:buFont typeface="+mj-lt"/>
              <a:buAutoNum type="arabicPeriod" startAt="4"/>
            </a:pPr>
            <a:r>
              <a:rPr lang="en-US" dirty="0" smtClean="0"/>
              <a:t>Component specification</a:t>
            </a:r>
          </a:p>
          <a:p>
            <a:pPr marL="566738" lvl="1" indent="-219075">
              <a:lnSpc>
                <a:spcPct val="100000"/>
              </a:lnSpc>
              <a:buSzPct val="100000"/>
            </a:pPr>
            <a:r>
              <a:rPr lang="en-US" dirty="0" smtClean="0"/>
              <a:t>Defining each subsystem</a:t>
            </a:r>
          </a:p>
          <a:p>
            <a:pPr marL="855663" lvl="2" indent="-215900">
              <a:lnSpc>
                <a:spcPct val="100000"/>
              </a:lnSpc>
              <a:buSzPct val="100000"/>
            </a:pPr>
            <a:r>
              <a:rPr lang="en-US" dirty="0" smtClean="0"/>
              <a:t>Task</a:t>
            </a:r>
            <a:r>
              <a:rPr lang="en-US" dirty="0"/>
              <a:t>, behavior, inner </a:t>
            </a:r>
            <a:r>
              <a:rPr lang="en-US" dirty="0" smtClean="0"/>
              <a:t>structure, interfaces</a:t>
            </a:r>
          </a:p>
          <a:p>
            <a:pPr marL="342900" indent="-342900">
              <a:lnSpc>
                <a:spcPct val="100000"/>
              </a:lnSpc>
              <a:buSzPct val="100000"/>
              <a:buFont typeface="+mj-lt"/>
              <a:buAutoNum type="arabicPeriod" startAt="5"/>
            </a:pPr>
            <a:r>
              <a:rPr lang="en-US" dirty="0" smtClean="0"/>
              <a:t>Programming</a:t>
            </a:r>
            <a:endParaRPr lang="en-US" dirty="0"/>
          </a:p>
          <a:p>
            <a:pPr marL="566738" lvl="1" indent="-219075">
              <a:lnSpc>
                <a:spcPct val="100000"/>
              </a:lnSpc>
              <a:buSzPct val="100000"/>
              <a:tabLst>
                <a:tab pos="566738" algn="l"/>
              </a:tabLst>
            </a:pPr>
            <a:r>
              <a:rPr lang="en-US" dirty="0"/>
              <a:t>I</a:t>
            </a:r>
            <a:r>
              <a:rPr lang="en-US" dirty="0" smtClean="0"/>
              <a:t>mplementing  each specified  component in </a:t>
            </a:r>
            <a:r>
              <a:rPr lang="en-US" dirty="0"/>
              <a:t>a programming </a:t>
            </a:r>
            <a:r>
              <a:rPr lang="en-US" dirty="0" smtClean="0"/>
              <a:t>language</a:t>
            </a:r>
          </a:p>
          <a:p>
            <a:pPr marL="855663" lvl="2" indent="-215900">
              <a:lnSpc>
                <a:spcPct val="100000"/>
              </a:lnSpc>
              <a:buSzPct val="100000"/>
            </a:pPr>
            <a:r>
              <a:rPr lang="en-US" dirty="0" smtClean="0"/>
              <a:t>Modules, units, classes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14</a:t>
            </a:fld>
            <a:endParaRPr lang="en-US" dirty="0"/>
          </a:p>
        </p:txBody>
      </p:sp>
      <p:pic>
        <p:nvPicPr>
          <p:cNvPr id="12290"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638800" y="4315732"/>
            <a:ext cx="2362200" cy="2249714"/>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30558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Tasks</a:t>
            </a:r>
            <a:endParaRPr lang="en-US" dirty="0"/>
          </a:p>
        </p:txBody>
      </p:sp>
      <p:sp>
        <p:nvSpPr>
          <p:cNvPr id="3" name="Content Placeholder 2"/>
          <p:cNvSpPr>
            <a:spLocks noGrp="1"/>
          </p:cNvSpPr>
          <p:nvPr>
            <p:ph idx="1"/>
          </p:nvPr>
        </p:nvSpPr>
        <p:spPr/>
        <p:txBody>
          <a:bodyPr/>
          <a:lstStyle/>
          <a:p>
            <a:pPr marL="342900" indent="-342900">
              <a:lnSpc>
                <a:spcPct val="100000"/>
              </a:lnSpc>
              <a:buSzPct val="100000"/>
              <a:buFont typeface="+mj-lt"/>
              <a:buAutoNum type="arabicPeriod"/>
            </a:pPr>
            <a:r>
              <a:rPr lang="en-US" dirty="0"/>
              <a:t>Component (unit) test</a:t>
            </a:r>
          </a:p>
          <a:p>
            <a:pPr marL="577850" lvl="1" indent="-230188">
              <a:lnSpc>
                <a:spcPct val="100000"/>
              </a:lnSpc>
              <a:buSzPct val="100000"/>
            </a:pPr>
            <a:r>
              <a:rPr lang="en-US" dirty="0"/>
              <a:t>Verifies each software component </a:t>
            </a:r>
          </a:p>
          <a:p>
            <a:pPr marL="577850" lvl="1" indent="-230188">
              <a:lnSpc>
                <a:spcPct val="100000"/>
              </a:lnSpc>
              <a:buSzPct val="100000"/>
            </a:pPr>
            <a:r>
              <a:rPr lang="en-US" dirty="0"/>
              <a:t>Does it perform correctly </a:t>
            </a:r>
          </a:p>
          <a:p>
            <a:pPr marL="860425" lvl="2" indent="-220663">
              <a:lnSpc>
                <a:spcPct val="100000"/>
              </a:lnSpc>
              <a:buSzPct val="100000"/>
            </a:pPr>
            <a:r>
              <a:rPr lang="en-US" dirty="0"/>
              <a:t>According to its specification</a:t>
            </a:r>
          </a:p>
          <a:p>
            <a:pPr marL="342900" indent="-342900">
              <a:lnSpc>
                <a:spcPct val="100000"/>
              </a:lnSpc>
              <a:buSzPct val="100000"/>
              <a:buFont typeface="+mj-lt"/>
              <a:buAutoNum type="arabicPeriod"/>
            </a:pPr>
            <a:r>
              <a:rPr lang="en-US" dirty="0"/>
              <a:t>Integration test</a:t>
            </a:r>
          </a:p>
          <a:p>
            <a:pPr marL="577850" lvl="1" indent="-230188">
              <a:lnSpc>
                <a:spcPct val="100000"/>
              </a:lnSpc>
              <a:buSzPct val="100000"/>
            </a:pPr>
            <a:r>
              <a:rPr lang="en-US" dirty="0"/>
              <a:t>Checks groups of components </a:t>
            </a:r>
          </a:p>
          <a:p>
            <a:pPr marL="577850" lvl="1" indent="-230188">
              <a:lnSpc>
                <a:spcPct val="100000"/>
              </a:lnSpc>
              <a:buSzPct val="100000"/>
            </a:pPr>
            <a:r>
              <a:rPr lang="en-US" dirty="0"/>
              <a:t>Do they collaborate correctly</a:t>
            </a:r>
          </a:p>
          <a:p>
            <a:pPr marL="860425" lvl="2" indent="-220663">
              <a:lnSpc>
                <a:spcPct val="100000"/>
              </a:lnSpc>
              <a:buSzPct val="100000"/>
            </a:pPr>
            <a:r>
              <a:rPr lang="en-US" dirty="0"/>
              <a:t>According to the technical system design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15</a:t>
            </a:fld>
            <a:endParaRPr lang="en-US" dirty="0"/>
          </a:p>
        </p:txBody>
      </p:sp>
      <p:pic>
        <p:nvPicPr>
          <p:cNvPr id="6"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172201" y="2667000"/>
            <a:ext cx="2438400" cy="1823923"/>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589100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Tasks (2)</a:t>
            </a:r>
            <a:endParaRPr lang="en-US" dirty="0"/>
          </a:p>
        </p:txBody>
      </p:sp>
      <p:sp>
        <p:nvSpPr>
          <p:cNvPr id="3" name="Content Placeholder 2"/>
          <p:cNvSpPr>
            <a:spLocks noGrp="1"/>
          </p:cNvSpPr>
          <p:nvPr>
            <p:ph idx="1"/>
          </p:nvPr>
        </p:nvSpPr>
        <p:spPr/>
        <p:txBody>
          <a:bodyPr/>
          <a:lstStyle/>
          <a:p>
            <a:pPr marL="342900" indent="-342900">
              <a:lnSpc>
                <a:spcPct val="100000"/>
              </a:lnSpc>
              <a:buSzPct val="100000"/>
              <a:buFont typeface="+mj-lt"/>
              <a:buAutoNum type="arabicPeriod" startAt="3"/>
            </a:pPr>
            <a:r>
              <a:rPr lang="en-US" dirty="0"/>
              <a:t>System </a:t>
            </a:r>
            <a:r>
              <a:rPr lang="en-US" dirty="0" smtClean="0"/>
              <a:t>test</a:t>
            </a:r>
          </a:p>
          <a:p>
            <a:pPr marL="577850" lvl="1" indent="-230188">
              <a:lnSpc>
                <a:spcPct val="100000"/>
              </a:lnSpc>
              <a:buSzPct val="100000"/>
            </a:pPr>
            <a:r>
              <a:rPr lang="en-US" dirty="0" smtClean="0"/>
              <a:t>Verifies the </a:t>
            </a:r>
            <a:r>
              <a:rPr lang="en-US" dirty="0"/>
              <a:t>system as a whole </a:t>
            </a:r>
            <a:endParaRPr lang="en-US" dirty="0" smtClean="0"/>
          </a:p>
          <a:p>
            <a:pPr marL="577850" lvl="1" indent="-230188">
              <a:lnSpc>
                <a:spcPct val="100000"/>
              </a:lnSpc>
              <a:buSzPct val="100000"/>
            </a:pPr>
            <a:r>
              <a:rPr lang="en-US" dirty="0" smtClean="0"/>
              <a:t>Does it meet </a:t>
            </a:r>
            <a:r>
              <a:rPr lang="en-US" dirty="0"/>
              <a:t>the </a:t>
            </a:r>
            <a:r>
              <a:rPr lang="en-US" dirty="0" smtClean="0"/>
              <a:t>specified system </a:t>
            </a:r>
            <a:r>
              <a:rPr lang="en-US" dirty="0"/>
              <a:t>requirements </a:t>
            </a:r>
            <a:endParaRPr lang="en-US" dirty="0" smtClean="0"/>
          </a:p>
          <a:p>
            <a:pPr marL="400050" indent="-400050">
              <a:lnSpc>
                <a:spcPct val="100000"/>
              </a:lnSpc>
              <a:buSzPct val="100000"/>
              <a:buFont typeface="+mj-lt"/>
              <a:buAutoNum type="arabicPeriod" startAt="3"/>
              <a:tabLst>
                <a:tab pos="400050" algn="l"/>
              </a:tabLst>
            </a:pPr>
            <a:r>
              <a:rPr lang="en-US" dirty="0"/>
              <a:t>Acceptance </a:t>
            </a:r>
            <a:r>
              <a:rPr lang="en-US" dirty="0" smtClean="0"/>
              <a:t>test</a:t>
            </a:r>
          </a:p>
          <a:p>
            <a:pPr marL="577850" lvl="1" indent="-230188">
              <a:lnSpc>
                <a:spcPct val="100000"/>
              </a:lnSpc>
              <a:buSzPct val="100000"/>
              <a:tabLst>
                <a:tab pos="400050" algn="l"/>
              </a:tabLst>
            </a:pPr>
            <a:r>
              <a:rPr lang="en-US" dirty="0" smtClean="0"/>
              <a:t>Does the system meet the customer requirements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16</a:t>
            </a:fld>
            <a:endParaRPr lang="en-US" dirty="0"/>
          </a:p>
        </p:txBody>
      </p:sp>
      <p:pic>
        <p:nvPicPr>
          <p:cNvPr id="14338"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43000" y="4864894"/>
            <a:ext cx="2307936" cy="1535906"/>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334000" y="4286250"/>
            <a:ext cx="2857500" cy="211455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4483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Levels of Abstraction</a:t>
            </a:r>
            <a:endParaRPr lang="en-US" dirty="0"/>
          </a:p>
        </p:txBody>
      </p:sp>
      <p:sp>
        <p:nvSpPr>
          <p:cNvPr id="3" name="Content Placeholder 2"/>
          <p:cNvSpPr>
            <a:spLocks noGrp="1"/>
          </p:cNvSpPr>
          <p:nvPr>
            <p:ph idx="1"/>
          </p:nvPr>
        </p:nvSpPr>
        <p:spPr/>
        <p:txBody>
          <a:bodyPr/>
          <a:lstStyle/>
          <a:p>
            <a:pPr>
              <a:lnSpc>
                <a:spcPct val="100000"/>
              </a:lnSpc>
            </a:pPr>
            <a:r>
              <a:rPr lang="en-US" dirty="0" smtClean="0"/>
              <a:t>Testing follows the </a:t>
            </a:r>
            <a:r>
              <a:rPr lang="en-US" dirty="0" smtClean="0">
                <a:solidFill>
                  <a:schemeClr val="accent5">
                    <a:lumMod val="20000"/>
                    <a:lumOff val="80000"/>
                  </a:schemeClr>
                </a:solidFill>
              </a:rPr>
              <a:t>levels of abstraction</a:t>
            </a:r>
            <a:r>
              <a:rPr lang="en-US" dirty="0" smtClean="0"/>
              <a:t> of development</a:t>
            </a:r>
          </a:p>
          <a:p>
            <a:pPr>
              <a:lnSpc>
                <a:spcPct val="100000"/>
              </a:lnSpc>
            </a:pPr>
            <a:r>
              <a:rPr lang="en-US" dirty="0" smtClean="0"/>
              <a:t>The </a:t>
            </a:r>
            <a:r>
              <a:rPr lang="en-US" dirty="0"/>
              <a:t>easiest way to find </a:t>
            </a:r>
            <a:r>
              <a:rPr lang="en-US" dirty="0" smtClean="0"/>
              <a:t>mistakes </a:t>
            </a:r>
          </a:p>
          <a:p>
            <a:pPr lvl="1">
              <a:lnSpc>
                <a:spcPct val="100000"/>
              </a:lnSpc>
            </a:pPr>
            <a:r>
              <a:rPr lang="en-US" dirty="0"/>
              <a:t>L</a:t>
            </a:r>
            <a:r>
              <a:rPr lang="en-US" dirty="0" smtClean="0"/>
              <a:t>ook </a:t>
            </a:r>
            <a:r>
              <a:rPr lang="en-US" dirty="0"/>
              <a:t>for them on </a:t>
            </a:r>
            <a:r>
              <a:rPr lang="en-US" dirty="0" smtClean="0"/>
              <a:t>the same level </a:t>
            </a:r>
            <a:r>
              <a:rPr lang="en-US" dirty="0"/>
              <a:t>of abstraction </a:t>
            </a:r>
            <a:endParaRPr lang="en-US" dirty="0" smtClean="0"/>
          </a:p>
          <a:p>
            <a:pPr lvl="2">
              <a:lnSpc>
                <a:spcPct val="100000"/>
              </a:lnSpc>
            </a:pPr>
            <a:r>
              <a:rPr lang="en-US" dirty="0" smtClean="0"/>
              <a:t>On </a:t>
            </a:r>
            <a:r>
              <a:rPr lang="en-US" dirty="0"/>
              <a:t>which they </a:t>
            </a:r>
            <a:r>
              <a:rPr lang="en-US" dirty="0" smtClean="0"/>
              <a:t>are produced</a:t>
            </a:r>
          </a:p>
          <a:p>
            <a:pPr lvl="1">
              <a:lnSpc>
                <a:spcPct val="100000"/>
              </a:lnSpc>
            </a:pPr>
            <a:r>
              <a:rPr lang="en-US" dirty="0" smtClean="0"/>
              <a:t>Testing </a:t>
            </a:r>
            <a:r>
              <a:rPr lang="en-US" dirty="0"/>
              <a:t>is performed </a:t>
            </a:r>
            <a:r>
              <a:rPr lang="en-US" dirty="0">
                <a:solidFill>
                  <a:schemeClr val="accent5">
                    <a:lumMod val="20000"/>
                    <a:lumOff val="80000"/>
                  </a:schemeClr>
                </a:solidFill>
              </a:rPr>
              <a:t>in parallel with development</a:t>
            </a:r>
          </a:p>
          <a:p>
            <a:pPr lvl="2">
              <a:lnSpc>
                <a:spcPct val="100000"/>
              </a:lnSpc>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17</a:t>
            </a:fld>
            <a:endParaRPr lang="en-US" dirty="0"/>
          </a:p>
        </p:txBody>
      </p:sp>
      <p:pic>
        <p:nvPicPr>
          <p:cNvPr id="13314"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803896" y="4586177"/>
            <a:ext cx="3044952" cy="20574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649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 and Verification</a:t>
            </a:r>
            <a:endParaRPr lang="en-US" dirty="0"/>
          </a:p>
        </p:txBody>
      </p:sp>
      <p:sp>
        <p:nvSpPr>
          <p:cNvPr id="3" name="Content Placeholder 2"/>
          <p:cNvSpPr>
            <a:spLocks noGrp="1"/>
          </p:cNvSpPr>
          <p:nvPr>
            <p:ph idx="1"/>
          </p:nvPr>
        </p:nvSpPr>
        <p:spPr/>
        <p:txBody>
          <a:bodyPr/>
          <a:lstStyle/>
          <a:p>
            <a:pPr>
              <a:lnSpc>
                <a:spcPct val="100000"/>
              </a:lnSpc>
            </a:pPr>
            <a:r>
              <a:rPr lang="en-US" dirty="0" smtClean="0"/>
              <a:t>Are </a:t>
            </a:r>
            <a:r>
              <a:rPr lang="en-US" dirty="0"/>
              <a:t>we building </a:t>
            </a:r>
            <a:r>
              <a:rPr lang="en-US" dirty="0">
                <a:solidFill>
                  <a:schemeClr val="accent5">
                    <a:lumMod val="20000"/>
                    <a:lumOff val="80000"/>
                  </a:schemeClr>
                </a:solidFill>
              </a:rPr>
              <a:t>the right system</a:t>
            </a:r>
            <a:r>
              <a:rPr lang="en-US" dirty="0" smtClean="0"/>
              <a:t>?</a:t>
            </a:r>
          </a:p>
          <a:p>
            <a:pPr marL="577850" lvl="1" indent="-220663">
              <a:lnSpc>
                <a:spcPct val="100000"/>
              </a:lnSpc>
            </a:pPr>
            <a:r>
              <a:rPr lang="en-US" dirty="0" smtClean="0"/>
              <a:t>Does the product </a:t>
            </a:r>
            <a:r>
              <a:rPr lang="en-US" dirty="0"/>
              <a:t>(or a part of </a:t>
            </a:r>
            <a:r>
              <a:rPr lang="en-US" dirty="0" smtClean="0"/>
              <a:t>it) solve </a:t>
            </a:r>
            <a:r>
              <a:rPr lang="en-US" dirty="0"/>
              <a:t>its </a:t>
            </a:r>
            <a:r>
              <a:rPr lang="en-US" dirty="0" smtClean="0"/>
              <a:t>task?</a:t>
            </a:r>
          </a:p>
          <a:p>
            <a:pPr marL="577850" lvl="1" indent="-220663">
              <a:lnSpc>
                <a:spcPct val="100000"/>
              </a:lnSpc>
            </a:pPr>
            <a:r>
              <a:rPr lang="en-US" dirty="0" smtClean="0"/>
              <a:t>Is this product </a:t>
            </a:r>
            <a:r>
              <a:rPr lang="en-US" dirty="0"/>
              <a:t>suitable for its intended </a:t>
            </a:r>
            <a:r>
              <a:rPr lang="en-US" dirty="0" smtClean="0"/>
              <a:t>use?</a:t>
            </a:r>
          </a:p>
          <a:p>
            <a:pPr>
              <a:lnSpc>
                <a:spcPct val="100000"/>
              </a:lnSpc>
            </a:pPr>
            <a:r>
              <a:rPr lang="en-US" dirty="0"/>
              <a:t>Are we building </a:t>
            </a:r>
            <a:r>
              <a:rPr lang="en-US" dirty="0">
                <a:solidFill>
                  <a:schemeClr val="accent5">
                    <a:lumMod val="20000"/>
                    <a:lumOff val="80000"/>
                  </a:schemeClr>
                </a:solidFill>
              </a:rPr>
              <a:t>the system right</a:t>
            </a:r>
            <a:r>
              <a:rPr lang="en-US" dirty="0"/>
              <a:t>?</a:t>
            </a:r>
          </a:p>
          <a:p>
            <a:pPr marL="577850" lvl="1" indent="-220663">
              <a:lnSpc>
                <a:spcPct val="100000"/>
              </a:lnSpc>
            </a:pPr>
            <a:r>
              <a:rPr lang="en-US" dirty="0"/>
              <a:t>Does the product meet its specification</a:t>
            </a:r>
            <a:r>
              <a:rPr lang="en-US" dirty="0" smtClean="0"/>
              <a:t>?</a:t>
            </a:r>
          </a:p>
          <a:p>
            <a:pPr marL="577850" lvl="1" indent="-220663">
              <a:lnSpc>
                <a:spcPct val="100000"/>
              </a:lnSpc>
            </a:pPr>
            <a:r>
              <a:rPr lang="en-US" dirty="0"/>
              <a:t>Has it been achieved correctly and </a:t>
            </a:r>
            <a:r>
              <a:rPr lang="en-US" dirty="0" smtClean="0"/>
              <a:t>completely</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18</a:t>
            </a:fld>
            <a:endParaRPr lang="en-US" dirty="0"/>
          </a:p>
        </p:txBody>
      </p:sp>
      <p:pic>
        <p:nvPicPr>
          <p:cNvPr id="15363"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096000" y="4572000"/>
            <a:ext cx="2409825" cy="188595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6533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828800"/>
            <a:ext cx="7924800" cy="1219200"/>
          </a:xfrm>
        </p:spPr>
        <p:txBody>
          <a:bodyPr/>
          <a:lstStyle/>
          <a:p>
            <a:r>
              <a:rPr lang="en-US" dirty="0"/>
              <a:t>Iterative-incremental Development </a:t>
            </a:r>
            <a:r>
              <a:rPr lang="en-US" dirty="0" smtClean="0"/>
              <a:t>Models</a:t>
            </a:r>
            <a:endParaRPr lang="en-US" dirty="0"/>
          </a:p>
        </p:txBody>
      </p:sp>
      <p:pic>
        <p:nvPicPr>
          <p:cNvPr id="6149" name="Picture 5" descr="http://www.systemswiki.org/images/e/e3/Pdca_lair1.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667000" y="3657600"/>
            <a:ext cx="3810000" cy="25908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860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a:xfrm>
            <a:off x="228600" y="914400"/>
            <a:ext cx="8686800" cy="5638800"/>
          </a:xfrm>
        </p:spPr>
        <p:txBody>
          <a:bodyPr/>
          <a:lstStyle/>
          <a:p>
            <a:pPr>
              <a:lnSpc>
                <a:spcPct val="100000"/>
              </a:lnSpc>
            </a:pPr>
            <a:r>
              <a:rPr lang="en-US" dirty="0" smtClean="0"/>
              <a:t>Software </a:t>
            </a:r>
            <a:r>
              <a:rPr lang="en-US" dirty="0"/>
              <a:t>Development Models</a:t>
            </a:r>
          </a:p>
          <a:p>
            <a:pPr marL="568325" lvl="1" indent="-211138">
              <a:lnSpc>
                <a:spcPct val="100000"/>
              </a:lnSpc>
            </a:pPr>
            <a:r>
              <a:rPr lang="en-US" dirty="0" smtClean="0"/>
              <a:t>The </a:t>
            </a:r>
            <a:r>
              <a:rPr lang="en-US" dirty="0"/>
              <a:t>Waterfall Development </a:t>
            </a:r>
            <a:r>
              <a:rPr lang="en-US" dirty="0" smtClean="0"/>
              <a:t>Process</a:t>
            </a:r>
          </a:p>
          <a:p>
            <a:pPr marL="577850" lvl="1" indent="-220663">
              <a:lnSpc>
                <a:spcPct val="100000"/>
              </a:lnSpc>
            </a:pPr>
            <a:r>
              <a:rPr lang="en-US" dirty="0" smtClean="0"/>
              <a:t>V-model </a:t>
            </a:r>
            <a:r>
              <a:rPr lang="en-US" dirty="0"/>
              <a:t>(Sequential Development Model</a:t>
            </a:r>
            <a:r>
              <a:rPr lang="en-US" dirty="0" smtClean="0"/>
              <a:t>)</a:t>
            </a:r>
          </a:p>
          <a:p>
            <a:pPr marL="577850" lvl="1" indent="-220663">
              <a:lnSpc>
                <a:spcPct val="100000"/>
              </a:lnSpc>
            </a:pPr>
            <a:r>
              <a:rPr lang="en-US" dirty="0"/>
              <a:t>Iterative-incremental Development </a:t>
            </a:r>
            <a:r>
              <a:rPr lang="en-US" dirty="0" smtClean="0"/>
              <a:t>Models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a:t>
            </a:fld>
            <a:endParaRPr lang="en-US" dirty="0"/>
          </a:p>
        </p:txBody>
      </p:sp>
      <p:pic>
        <p:nvPicPr>
          <p:cNvPr id="3075"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186221" y="4677508"/>
            <a:ext cx="1462988" cy="17526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114800" y="4765900"/>
            <a:ext cx="2686329" cy="16764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9458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Iterative and Incremental Development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20</a:t>
            </a:fld>
            <a:endParaRPr lang="en-US" dirty="0"/>
          </a:p>
        </p:txBody>
      </p:sp>
      <p:sp>
        <p:nvSpPr>
          <p:cNvPr id="6" name="Content Placeholder 5"/>
          <p:cNvSpPr>
            <a:spLocks noGrp="1"/>
          </p:cNvSpPr>
          <p:nvPr>
            <p:ph idx="1"/>
          </p:nvPr>
        </p:nvSpPr>
        <p:spPr>
          <a:xfrm>
            <a:off x="228600" y="1295400"/>
            <a:ext cx="8686800" cy="5334000"/>
          </a:xfrm>
        </p:spPr>
        <p:txBody>
          <a:bodyPr/>
          <a:lstStyle/>
          <a:p>
            <a:pPr>
              <a:lnSpc>
                <a:spcPct val="100000"/>
              </a:lnSpc>
            </a:pPr>
            <a:r>
              <a:rPr lang="en-US" dirty="0"/>
              <a:t>The basic idea behind </a:t>
            </a:r>
            <a:r>
              <a:rPr lang="en-US" dirty="0" smtClean="0"/>
              <a:t>these methods:</a:t>
            </a:r>
          </a:p>
          <a:p>
            <a:pPr lvl="1">
              <a:lnSpc>
                <a:spcPct val="100000"/>
              </a:lnSpc>
            </a:pPr>
            <a:r>
              <a:rPr lang="en-US" dirty="0" smtClean="0"/>
              <a:t>Develop </a:t>
            </a:r>
            <a:r>
              <a:rPr lang="en-US" dirty="0"/>
              <a:t>a system through repeated cycles (iterative) </a:t>
            </a:r>
            <a:endParaRPr lang="en-US" dirty="0" smtClean="0"/>
          </a:p>
          <a:p>
            <a:pPr lvl="1">
              <a:lnSpc>
                <a:spcPct val="100000"/>
              </a:lnSpc>
            </a:pPr>
            <a:r>
              <a:rPr lang="en-US" dirty="0"/>
              <a:t>S</a:t>
            </a:r>
            <a:r>
              <a:rPr lang="en-US" dirty="0" smtClean="0"/>
              <a:t>maller </a:t>
            </a:r>
            <a:r>
              <a:rPr lang="en-US" dirty="0"/>
              <a:t>portions at a </a:t>
            </a:r>
            <a:r>
              <a:rPr lang="en-US" dirty="0" smtClean="0"/>
              <a:t>time/cycle </a:t>
            </a:r>
            <a:r>
              <a:rPr lang="en-US" dirty="0"/>
              <a:t>(incremental</a:t>
            </a:r>
            <a:r>
              <a:rPr lang="en-US" dirty="0" smtClean="0"/>
              <a:t>) </a:t>
            </a:r>
          </a:p>
          <a:p>
            <a:pPr lvl="1">
              <a:lnSpc>
                <a:spcPct val="100000"/>
              </a:lnSpc>
            </a:pPr>
            <a:r>
              <a:rPr lang="en-US" dirty="0" smtClean="0"/>
              <a:t>Learn </a:t>
            </a:r>
            <a:r>
              <a:rPr lang="en-US" dirty="0"/>
              <a:t>during development of </a:t>
            </a:r>
            <a:r>
              <a:rPr lang="en-US" dirty="0" smtClean="0"/>
              <a:t>previous parts or </a:t>
            </a:r>
            <a:r>
              <a:rPr lang="en-US" dirty="0"/>
              <a:t>versions of the </a:t>
            </a:r>
            <a:r>
              <a:rPr lang="en-US" dirty="0" smtClean="0"/>
              <a:t>system </a:t>
            </a:r>
          </a:p>
          <a:p>
            <a:pPr lvl="1">
              <a:lnSpc>
                <a:spcPct val="100000"/>
              </a:lnSpc>
            </a:pPr>
            <a:r>
              <a:rPr lang="en-US" dirty="0"/>
              <a:t>P</a:t>
            </a:r>
            <a:r>
              <a:rPr lang="en-US" dirty="0" smtClean="0"/>
              <a:t>lan-do-check-act cycle</a:t>
            </a:r>
            <a:endParaRPr lang="en-US" dirty="0"/>
          </a:p>
        </p:txBody>
      </p:sp>
      <p:pic>
        <p:nvPicPr>
          <p:cNvPr id="7" name="Content Placeholder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953000" y="4191000"/>
            <a:ext cx="3884140" cy="2286000"/>
          </a:xfrm>
          <a:prstGeom prst="rect">
            <a:avLst/>
          </a:prstGeom>
          <a:noFill/>
          <a:ln>
            <a:noFill/>
          </a:ln>
          <a:effectLst>
            <a:glow rad="101600">
              <a:schemeClr val="tx1">
                <a:alpha val="40000"/>
              </a:schemeClr>
            </a:glow>
            <a:outerShdw dist="35921" dir="2700000" algn="ctr" rotWithShape="0">
              <a:schemeClr val="bg2"/>
            </a:outerShdw>
          </a:effectLst>
        </p:spPr>
      </p:pic>
    </p:spTree>
    <p:extLst>
      <p:ext uri="{BB962C8B-B14F-4D97-AF65-F5344CB8AC3E}">
        <p14:creationId xmlns:p14="http://schemas.microsoft.com/office/powerpoint/2010/main" val="32324513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a:t>
            </a:r>
            <a:endParaRPr lang="en-US" dirty="0"/>
          </a:p>
        </p:txBody>
      </p:sp>
      <p:sp>
        <p:nvSpPr>
          <p:cNvPr id="3" name="Content Placeholder 2"/>
          <p:cNvSpPr>
            <a:spLocks noGrp="1"/>
          </p:cNvSpPr>
          <p:nvPr>
            <p:ph idx="1"/>
          </p:nvPr>
        </p:nvSpPr>
        <p:spPr/>
        <p:txBody>
          <a:bodyPr/>
          <a:lstStyle/>
          <a:p>
            <a:pPr>
              <a:lnSpc>
                <a:spcPct val="100000"/>
              </a:lnSpc>
            </a:pPr>
            <a:r>
              <a:rPr lang="en-US" dirty="0"/>
              <a:t>Regression testing </a:t>
            </a:r>
          </a:p>
          <a:p>
            <a:pPr marL="577850" lvl="1" indent="-220663">
              <a:lnSpc>
                <a:spcPct val="100000"/>
              </a:lnSpc>
            </a:pPr>
            <a:r>
              <a:rPr lang="en-US" dirty="0"/>
              <a:t>Increasingly important on all iterations after the first one</a:t>
            </a:r>
          </a:p>
          <a:p>
            <a:pPr>
              <a:lnSpc>
                <a:spcPct val="100000"/>
              </a:lnSpc>
            </a:pPr>
            <a:r>
              <a:rPr lang="en-US" dirty="0"/>
              <a:t>Verification and validation </a:t>
            </a:r>
          </a:p>
          <a:p>
            <a:pPr marL="577850" lvl="1" indent="-220663">
              <a:lnSpc>
                <a:spcPct val="100000"/>
              </a:lnSpc>
            </a:pPr>
            <a:r>
              <a:rPr lang="en-US" dirty="0"/>
              <a:t>Can be carried out on each increment</a:t>
            </a:r>
          </a:p>
          <a:p>
            <a:r>
              <a:rPr lang="en-US" dirty="0"/>
              <a:t>Take advantage of what was </a:t>
            </a:r>
            <a:r>
              <a:rPr lang="en-US" dirty="0">
                <a:solidFill>
                  <a:schemeClr val="accent5">
                    <a:lumMod val="20000"/>
                    <a:lumOff val="80000"/>
                  </a:schemeClr>
                </a:solidFill>
              </a:rPr>
              <a:t>learnt </a:t>
            </a:r>
          </a:p>
          <a:p>
            <a:r>
              <a:rPr lang="en-US" dirty="0" smtClean="0">
                <a:solidFill>
                  <a:schemeClr val="accent5">
                    <a:lumMod val="20000"/>
                    <a:lumOff val="80000"/>
                  </a:schemeClr>
                </a:solidFill>
              </a:rPr>
              <a:t>Product update</a:t>
            </a:r>
            <a:r>
              <a:rPr lang="en-US" dirty="0" smtClean="0"/>
              <a:t> </a:t>
            </a:r>
            <a:r>
              <a:rPr lang="en-US" dirty="0"/>
              <a:t>at each iteration</a:t>
            </a: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21</a:t>
            </a:fld>
            <a:endParaRPr lang="en-US" dirty="0"/>
          </a:p>
        </p:txBody>
      </p:sp>
      <p:pic>
        <p:nvPicPr>
          <p:cNvPr id="3074" name="Picture 2" descr="C:\Users\koleva\Desktop\Check-Mark-Guy.jpg.r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2572" y="4572000"/>
            <a:ext cx="2139696" cy="1949782"/>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3773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Disadvantages</a:t>
            </a:r>
          </a:p>
        </p:txBody>
      </p:sp>
      <p:sp>
        <p:nvSpPr>
          <p:cNvPr id="3" name="Content Placeholder 2"/>
          <p:cNvSpPr>
            <a:spLocks noGrp="1"/>
          </p:cNvSpPr>
          <p:nvPr>
            <p:ph idx="1"/>
          </p:nvPr>
        </p:nvSpPr>
        <p:spPr/>
        <p:txBody>
          <a:bodyPr/>
          <a:lstStyle/>
          <a:p>
            <a:r>
              <a:rPr lang="en-US" dirty="0"/>
              <a:t>T</a:t>
            </a:r>
            <a:r>
              <a:rPr lang="en-US" dirty="0" smtClean="0"/>
              <a:t>empts </a:t>
            </a:r>
            <a:r>
              <a:rPr lang="en-US" dirty="0"/>
              <a:t>you to start coding before you have a clear idea of what you want to </a:t>
            </a:r>
            <a:r>
              <a:rPr lang="en-US" dirty="0" smtClean="0"/>
              <a:t>do</a:t>
            </a:r>
          </a:p>
          <a:p>
            <a:r>
              <a:rPr lang="en-US" dirty="0" smtClean="0"/>
              <a:t>Not appropriate for small projects</a:t>
            </a:r>
          </a:p>
          <a:p>
            <a:r>
              <a:rPr lang="en-US" dirty="0" smtClean="0"/>
              <a:t>The </a:t>
            </a:r>
            <a:r>
              <a:rPr lang="en-US" dirty="0"/>
              <a:t>project can get stuck in a </a:t>
            </a:r>
            <a:r>
              <a:rPr lang="en-US" dirty="0" smtClean="0"/>
              <a:t>loop</a:t>
            </a:r>
            <a:r>
              <a:rPr lang="en-US" dirty="0">
                <a:effectLst/>
              </a:rPr>
              <a:t/>
            </a:r>
            <a:br>
              <a:rPr lang="en-US" dirty="0">
                <a:effectLst/>
              </a:rPr>
            </a:br>
            <a:endParaRPr lang="en-US" dirty="0">
              <a:effectLst/>
            </a:endParaRP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22</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9540" y="4144925"/>
            <a:ext cx="2143125" cy="21336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71525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Initialization Step</a:t>
            </a:r>
          </a:p>
        </p:txBody>
      </p:sp>
      <p:sp>
        <p:nvSpPr>
          <p:cNvPr id="3" name="Content Placeholder 2"/>
          <p:cNvSpPr>
            <a:spLocks noGrp="1"/>
          </p:cNvSpPr>
          <p:nvPr>
            <p:ph idx="1"/>
          </p:nvPr>
        </p:nvSpPr>
        <p:spPr/>
        <p:txBody>
          <a:bodyPr/>
          <a:lstStyle/>
          <a:p>
            <a:pPr>
              <a:lnSpc>
                <a:spcPct val="100000"/>
              </a:lnSpc>
            </a:pPr>
            <a:r>
              <a:rPr lang="en-US" dirty="0"/>
              <a:t>Creating a </a:t>
            </a:r>
            <a:r>
              <a:rPr lang="en-US" dirty="0">
                <a:solidFill>
                  <a:schemeClr val="accent5">
                    <a:lumMod val="20000"/>
                    <a:lumOff val="80000"/>
                  </a:schemeClr>
                </a:solidFill>
              </a:rPr>
              <a:t>base version </a:t>
            </a:r>
            <a:r>
              <a:rPr lang="en-US" dirty="0"/>
              <a:t>of the system</a:t>
            </a:r>
          </a:p>
          <a:p>
            <a:pPr marL="577850" lvl="1" indent="-220663">
              <a:lnSpc>
                <a:spcPct val="100000"/>
              </a:lnSpc>
            </a:pPr>
            <a:r>
              <a:rPr lang="en-US" dirty="0"/>
              <a:t>Create a product to which the </a:t>
            </a:r>
            <a:r>
              <a:rPr lang="en-US" dirty="0">
                <a:solidFill>
                  <a:schemeClr val="accent5">
                    <a:lumMod val="20000"/>
                    <a:lumOff val="80000"/>
                  </a:schemeClr>
                </a:solidFill>
              </a:rPr>
              <a:t>user</a:t>
            </a:r>
            <a:r>
              <a:rPr lang="en-US" dirty="0"/>
              <a:t> can react</a:t>
            </a:r>
          </a:p>
          <a:p>
            <a:pPr marL="577850" lvl="1" indent="-220663">
              <a:lnSpc>
                <a:spcPct val="100000"/>
              </a:lnSpc>
            </a:pPr>
            <a:r>
              <a:rPr lang="en-US" dirty="0"/>
              <a:t>Sampling of the </a:t>
            </a:r>
            <a:r>
              <a:rPr lang="en-US" dirty="0">
                <a:solidFill>
                  <a:schemeClr val="accent5">
                    <a:lumMod val="20000"/>
                    <a:lumOff val="80000"/>
                  </a:schemeClr>
                </a:solidFill>
              </a:rPr>
              <a:t>key aspects </a:t>
            </a:r>
            <a:r>
              <a:rPr lang="en-US" dirty="0"/>
              <a:t>of the problem </a:t>
            </a:r>
          </a:p>
          <a:p>
            <a:pPr marL="577850" lvl="1" indent="-220663">
              <a:lnSpc>
                <a:spcPct val="100000"/>
              </a:lnSpc>
            </a:pPr>
            <a:r>
              <a:rPr lang="en-US" dirty="0"/>
              <a:t>Solution that is </a:t>
            </a:r>
            <a:r>
              <a:rPr lang="en-US" dirty="0">
                <a:solidFill>
                  <a:schemeClr val="accent5">
                    <a:lumMod val="20000"/>
                    <a:lumOff val="80000"/>
                  </a:schemeClr>
                </a:solidFill>
              </a:rPr>
              <a:t>simple enough </a:t>
            </a:r>
            <a:r>
              <a:rPr lang="en-US" dirty="0"/>
              <a:t>to understand and implement easily </a:t>
            </a: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23</a:t>
            </a:fld>
            <a:endParaRPr lang="en-US" dirty="0"/>
          </a:p>
        </p:txBody>
      </p:sp>
      <p:pic>
        <p:nvPicPr>
          <p:cNvPr id="5"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199321" y="3638550"/>
            <a:ext cx="2971800" cy="29718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27627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Iteration Step</a:t>
            </a:r>
            <a:endParaRPr lang="en-US" dirty="0"/>
          </a:p>
        </p:txBody>
      </p:sp>
      <p:sp>
        <p:nvSpPr>
          <p:cNvPr id="3" name="Content Placeholder 2"/>
          <p:cNvSpPr>
            <a:spLocks noGrp="1"/>
          </p:cNvSpPr>
          <p:nvPr>
            <p:ph idx="1"/>
          </p:nvPr>
        </p:nvSpPr>
        <p:spPr/>
        <p:txBody>
          <a:bodyPr/>
          <a:lstStyle/>
          <a:p>
            <a:pPr>
              <a:lnSpc>
                <a:spcPct val="100000"/>
              </a:lnSpc>
            </a:pPr>
            <a:r>
              <a:rPr lang="en-US" dirty="0"/>
              <a:t>Iteration </a:t>
            </a:r>
            <a:r>
              <a:rPr lang="en-US" dirty="0" smtClean="0"/>
              <a:t>step involves:</a:t>
            </a:r>
          </a:p>
          <a:p>
            <a:pPr marL="577850" lvl="1" indent="-220663">
              <a:lnSpc>
                <a:spcPct val="100000"/>
              </a:lnSpc>
            </a:pPr>
            <a:r>
              <a:rPr lang="en-US" dirty="0" smtClean="0"/>
              <a:t>Design </a:t>
            </a:r>
            <a:r>
              <a:rPr lang="en-US" dirty="0"/>
              <a:t>and </a:t>
            </a:r>
            <a:r>
              <a:rPr lang="en-US" dirty="0" smtClean="0"/>
              <a:t>implementation </a:t>
            </a:r>
            <a:r>
              <a:rPr lang="en-US" dirty="0"/>
              <a:t>of a task from the project control </a:t>
            </a:r>
            <a:r>
              <a:rPr lang="en-US" dirty="0" smtClean="0"/>
              <a:t>list</a:t>
            </a:r>
          </a:p>
          <a:p>
            <a:pPr marL="577850" lvl="1" indent="-220663">
              <a:lnSpc>
                <a:spcPct val="100000"/>
              </a:lnSpc>
            </a:pPr>
            <a:r>
              <a:rPr lang="en-US" dirty="0" smtClean="0"/>
              <a:t>Analysis </a:t>
            </a:r>
            <a:r>
              <a:rPr lang="en-US" dirty="0"/>
              <a:t>of the current version of the </a:t>
            </a:r>
            <a:r>
              <a:rPr lang="en-US" dirty="0" smtClean="0"/>
              <a:t>system</a:t>
            </a:r>
          </a:p>
          <a:p>
            <a:pPr marL="577850" lvl="1" indent="-220663">
              <a:lnSpc>
                <a:spcPct val="100000"/>
              </a:lnSpc>
            </a:pPr>
            <a:r>
              <a:rPr lang="en-US" dirty="0"/>
              <a:t>A</a:t>
            </a:r>
            <a:r>
              <a:rPr lang="en-US" dirty="0" smtClean="0"/>
              <a:t>nalysis </a:t>
            </a:r>
            <a:r>
              <a:rPr lang="en-US" dirty="0"/>
              <a:t>of the structure, modularity, usability, reliability, </a:t>
            </a:r>
            <a:r>
              <a:rPr lang="en-US" dirty="0" smtClean="0"/>
              <a:t>efficiency </a:t>
            </a:r>
            <a:r>
              <a:rPr lang="en-US" dirty="0"/>
              <a:t>&amp; achievement of </a:t>
            </a:r>
            <a:r>
              <a:rPr lang="en-US" dirty="0" smtClean="0"/>
              <a:t>goals</a:t>
            </a:r>
          </a:p>
          <a:p>
            <a:pPr>
              <a:lnSpc>
                <a:spcPct val="100000"/>
              </a:lnSpc>
            </a:pPr>
            <a:r>
              <a:rPr lang="en-US" dirty="0" smtClean="0"/>
              <a:t>Iteration analysis is based </a:t>
            </a:r>
            <a:r>
              <a:rPr lang="en-US" dirty="0"/>
              <a:t>upon </a:t>
            </a:r>
            <a:r>
              <a:rPr lang="en-US" dirty="0">
                <a:solidFill>
                  <a:schemeClr val="accent5">
                    <a:lumMod val="20000"/>
                    <a:lumOff val="80000"/>
                  </a:schemeClr>
                </a:solidFill>
              </a:rPr>
              <a:t>user feedback</a:t>
            </a:r>
            <a:r>
              <a:rPr lang="en-US" dirty="0"/>
              <a:t>, and the program analysis facilities </a:t>
            </a:r>
            <a:r>
              <a:rPr lang="en-US" dirty="0" smtClean="0"/>
              <a:t>available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spTree>
    <p:extLst>
      <p:ext uri="{BB962C8B-B14F-4D97-AF65-F5344CB8AC3E}">
        <p14:creationId xmlns:p14="http://schemas.microsoft.com/office/powerpoint/2010/main" val="771349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a:t>
            </a:r>
            <a:r>
              <a:rPr lang="en-US" dirty="0" smtClean="0"/>
              <a:t>Control List</a:t>
            </a:r>
            <a:endParaRPr lang="en-US" dirty="0"/>
          </a:p>
        </p:txBody>
      </p:sp>
      <p:sp>
        <p:nvSpPr>
          <p:cNvPr id="3" name="Content Placeholder 2"/>
          <p:cNvSpPr>
            <a:spLocks noGrp="1"/>
          </p:cNvSpPr>
          <p:nvPr>
            <p:ph idx="1"/>
          </p:nvPr>
        </p:nvSpPr>
        <p:spPr/>
        <p:txBody>
          <a:bodyPr/>
          <a:lstStyle/>
          <a:p>
            <a:pPr>
              <a:lnSpc>
                <a:spcPct val="100000"/>
              </a:lnSpc>
            </a:pPr>
            <a:r>
              <a:rPr lang="en-US" dirty="0"/>
              <a:t>Project control list</a:t>
            </a:r>
          </a:p>
          <a:p>
            <a:pPr marL="577850" lvl="1" indent="-220663">
              <a:lnSpc>
                <a:spcPct val="100000"/>
              </a:lnSpc>
            </a:pPr>
            <a:r>
              <a:rPr lang="en-US" dirty="0" smtClean="0"/>
              <a:t>Created to </a:t>
            </a:r>
            <a:r>
              <a:rPr lang="en-US" dirty="0">
                <a:solidFill>
                  <a:schemeClr val="accent5">
                    <a:lumMod val="20000"/>
                    <a:lumOff val="80000"/>
                  </a:schemeClr>
                </a:solidFill>
              </a:rPr>
              <a:t>guide</a:t>
            </a:r>
            <a:r>
              <a:rPr lang="en-US" dirty="0"/>
              <a:t> </a:t>
            </a:r>
            <a:r>
              <a:rPr lang="en-US" dirty="0" smtClean="0"/>
              <a:t>the </a:t>
            </a:r>
            <a:r>
              <a:rPr lang="en-US" dirty="0"/>
              <a:t>iteration </a:t>
            </a:r>
            <a:r>
              <a:rPr lang="en-US" dirty="0" smtClean="0"/>
              <a:t>process</a:t>
            </a:r>
          </a:p>
          <a:p>
            <a:pPr marL="577850" lvl="1" indent="-220663">
              <a:lnSpc>
                <a:spcPct val="100000"/>
              </a:lnSpc>
            </a:pPr>
            <a:r>
              <a:rPr lang="en-US" dirty="0"/>
              <a:t>C</a:t>
            </a:r>
            <a:r>
              <a:rPr lang="en-US" dirty="0" smtClean="0"/>
              <a:t>ontains </a:t>
            </a:r>
            <a:r>
              <a:rPr lang="en-US" dirty="0"/>
              <a:t>a record of all </a:t>
            </a:r>
            <a:r>
              <a:rPr lang="en-US" dirty="0">
                <a:solidFill>
                  <a:schemeClr val="accent5">
                    <a:lumMod val="20000"/>
                    <a:lumOff val="80000"/>
                  </a:schemeClr>
                </a:solidFill>
              </a:rPr>
              <a:t>tasks that need to be </a:t>
            </a:r>
            <a:r>
              <a:rPr lang="en-US" dirty="0" smtClean="0">
                <a:solidFill>
                  <a:schemeClr val="accent5">
                    <a:lumMod val="20000"/>
                    <a:lumOff val="80000"/>
                  </a:schemeClr>
                </a:solidFill>
              </a:rPr>
              <a:t>performed</a:t>
            </a:r>
          </a:p>
          <a:p>
            <a:pPr marL="860425" lvl="2" indent="-211138">
              <a:lnSpc>
                <a:spcPct val="100000"/>
              </a:lnSpc>
            </a:pPr>
            <a:r>
              <a:rPr lang="en-US" dirty="0"/>
              <a:t>N</a:t>
            </a:r>
            <a:r>
              <a:rPr lang="en-US" dirty="0" smtClean="0"/>
              <a:t>ew </a:t>
            </a:r>
            <a:r>
              <a:rPr lang="en-US" dirty="0"/>
              <a:t>features to be </a:t>
            </a:r>
            <a:r>
              <a:rPr lang="en-US" dirty="0" smtClean="0"/>
              <a:t>implemented</a:t>
            </a:r>
          </a:p>
          <a:p>
            <a:pPr marL="860425" lvl="2" indent="-211138">
              <a:lnSpc>
                <a:spcPct val="100000"/>
              </a:lnSpc>
            </a:pPr>
            <a:r>
              <a:rPr lang="en-US" dirty="0"/>
              <a:t>A</a:t>
            </a:r>
            <a:r>
              <a:rPr lang="en-US" dirty="0" smtClean="0"/>
              <a:t>reas </a:t>
            </a:r>
            <a:r>
              <a:rPr lang="en-US" dirty="0"/>
              <a:t>of redesign of the existing </a:t>
            </a:r>
            <a:r>
              <a:rPr lang="en-US" dirty="0" smtClean="0"/>
              <a:t>solution</a:t>
            </a:r>
          </a:p>
          <a:p>
            <a:pPr marL="860425" lvl="2" indent="-211138">
              <a:lnSpc>
                <a:spcPct val="100000"/>
              </a:lnSpc>
            </a:pPr>
            <a:r>
              <a:rPr lang="en-US" dirty="0">
                <a:solidFill>
                  <a:schemeClr val="accent5">
                    <a:lumMod val="20000"/>
                    <a:lumOff val="80000"/>
                  </a:schemeClr>
                </a:solidFill>
              </a:rPr>
              <a:t>C</a:t>
            </a:r>
            <a:r>
              <a:rPr lang="en-US" dirty="0" smtClean="0">
                <a:solidFill>
                  <a:schemeClr val="accent5">
                    <a:lumMod val="20000"/>
                    <a:lumOff val="80000"/>
                  </a:schemeClr>
                </a:solidFill>
              </a:rPr>
              <a:t>onstantly revised </a:t>
            </a:r>
            <a:r>
              <a:rPr lang="en-US" dirty="0"/>
              <a:t>as a result of the </a:t>
            </a:r>
            <a:r>
              <a:rPr lang="en-US" dirty="0" smtClean="0"/>
              <a:t/>
            </a:r>
            <a:br>
              <a:rPr lang="en-US" dirty="0" smtClean="0"/>
            </a:br>
            <a:r>
              <a:rPr lang="en-US" dirty="0" smtClean="0"/>
              <a:t>analysis phase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25</a:t>
            </a:fld>
            <a:endParaRPr lang="en-US" dirty="0"/>
          </a:p>
        </p:txBody>
      </p:sp>
      <p:pic>
        <p:nvPicPr>
          <p:cNvPr id="11268" name="Picture 4"/>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750843" y="4876800"/>
            <a:ext cx="1707357" cy="1599457"/>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99313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Iterative Development Phases</a:t>
            </a:r>
          </a:p>
        </p:txBody>
      </p:sp>
      <p:sp>
        <p:nvSpPr>
          <p:cNvPr id="3" name="Content Placeholder 2"/>
          <p:cNvSpPr>
            <a:spLocks noGrp="1"/>
          </p:cNvSpPr>
          <p:nvPr>
            <p:ph idx="1"/>
          </p:nvPr>
        </p:nvSpPr>
        <p:spPr/>
        <p:txBody>
          <a:bodyPr/>
          <a:lstStyle/>
          <a:p>
            <a:pPr>
              <a:lnSpc>
                <a:spcPct val="100000"/>
              </a:lnSpc>
            </a:pPr>
            <a:r>
              <a:rPr lang="en-US" dirty="0"/>
              <a:t>Incremental development slices the system functionality into </a:t>
            </a:r>
            <a:r>
              <a:rPr lang="en-US" dirty="0">
                <a:solidFill>
                  <a:schemeClr val="accent5">
                    <a:lumMod val="20000"/>
                    <a:lumOff val="80000"/>
                  </a:schemeClr>
                </a:solidFill>
              </a:rPr>
              <a:t>increments (portions</a:t>
            </a:r>
            <a:r>
              <a:rPr lang="en-US" dirty="0" smtClean="0">
                <a:solidFill>
                  <a:schemeClr val="accent5">
                    <a:lumMod val="20000"/>
                    <a:lumOff val="80000"/>
                  </a:schemeClr>
                </a:solidFill>
              </a:rPr>
              <a:t>)</a:t>
            </a:r>
          </a:p>
          <a:p>
            <a:pPr>
              <a:lnSpc>
                <a:spcPct val="100000"/>
              </a:lnSpc>
            </a:pPr>
            <a:r>
              <a:rPr lang="en-US" dirty="0"/>
              <a:t>Each increment includes phases:</a:t>
            </a:r>
          </a:p>
          <a:p>
            <a:pPr marL="577850" lvl="1" indent="-220663">
              <a:lnSpc>
                <a:spcPct val="100000"/>
              </a:lnSpc>
            </a:pPr>
            <a:r>
              <a:rPr lang="en-US" dirty="0" smtClean="0">
                <a:solidFill>
                  <a:schemeClr val="accent5">
                    <a:lumMod val="20000"/>
                    <a:lumOff val="80000"/>
                  </a:schemeClr>
                </a:solidFill>
              </a:rPr>
              <a:t>Inception</a:t>
            </a:r>
          </a:p>
          <a:p>
            <a:pPr marL="860425" lvl="2" indent="-211138">
              <a:lnSpc>
                <a:spcPct val="100000"/>
              </a:lnSpc>
            </a:pPr>
            <a:r>
              <a:rPr lang="en-US" dirty="0"/>
              <a:t>I</a:t>
            </a:r>
            <a:r>
              <a:rPr lang="en-US" dirty="0" smtClean="0"/>
              <a:t>dentifies </a:t>
            </a:r>
            <a:r>
              <a:rPr lang="en-US" dirty="0"/>
              <a:t>project scope, risks, and requirements (functional and non-functional) at a </a:t>
            </a:r>
            <a:r>
              <a:rPr lang="en-US" dirty="0" smtClean="0"/>
              <a:t>high level</a:t>
            </a:r>
          </a:p>
          <a:p>
            <a:pPr marL="577850" lvl="1" indent="-220663">
              <a:lnSpc>
                <a:spcPct val="100000"/>
              </a:lnSpc>
            </a:pPr>
            <a:r>
              <a:rPr lang="en-US" dirty="0" smtClean="0">
                <a:solidFill>
                  <a:schemeClr val="accent5">
                    <a:lumMod val="20000"/>
                    <a:lumOff val="80000"/>
                  </a:schemeClr>
                </a:solidFill>
              </a:rPr>
              <a:t>Elaboration</a:t>
            </a:r>
          </a:p>
          <a:p>
            <a:pPr marL="860425" lvl="2" indent="-211138">
              <a:lnSpc>
                <a:spcPct val="100000"/>
              </a:lnSpc>
            </a:pPr>
            <a:r>
              <a:rPr lang="en-US" dirty="0"/>
              <a:t>D</a:t>
            </a:r>
            <a:r>
              <a:rPr lang="en-US" dirty="0" smtClean="0"/>
              <a:t>elivers </a:t>
            </a:r>
            <a:r>
              <a:rPr lang="en-US" dirty="0"/>
              <a:t>a working architecture that mitigates the top risks and fulfills the non-functional </a:t>
            </a:r>
            <a:r>
              <a:rPr lang="en-US" dirty="0" smtClean="0"/>
              <a:t>requirements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26</a:t>
            </a:fld>
            <a:endParaRPr lang="en-US" dirty="0"/>
          </a:p>
        </p:txBody>
      </p:sp>
    </p:spTree>
    <p:extLst>
      <p:ext uri="{BB962C8B-B14F-4D97-AF65-F5344CB8AC3E}">
        <p14:creationId xmlns:p14="http://schemas.microsoft.com/office/powerpoint/2010/main" val="3852872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t>Iterative Development </a:t>
            </a:r>
            <a:r>
              <a:rPr lang="en-US" sz="3800" dirty="0" smtClean="0"/>
              <a:t>Phases (2)</a:t>
            </a:r>
            <a:endParaRPr lang="en-US" sz="3800" dirty="0"/>
          </a:p>
        </p:txBody>
      </p:sp>
      <p:sp>
        <p:nvSpPr>
          <p:cNvPr id="3" name="Content Placeholder 2"/>
          <p:cNvSpPr>
            <a:spLocks noGrp="1"/>
          </p:cNvSpPr>
          <p:nvPr>
            <p:ph idx="1"/>
          </p:nvPr>
        </p:nvSpPr>
        <p:spPr/>
        <p:txBody>
          <a:bodyPr/>
          <a:lstStyle/>
          <a:p>
            <a:pPr>
              <a:lnSpc>
                <a:spcPct val="100000"/>
              </a:lnSpc>
            </a:pPr>
            <a:r>
              <a:rPr lang="en-US" dirty="0"/>
              <a:t>Each increment includes phases:</a:t>
            </a:r>
          </a:p>
          <a:p>
            <a:pPr marL="577850" lvl="1" indent="-220663">
              <a:lnSpc>
                <a:spcPct val="100000"/>
              </a:lnSpc>
            </a:pPr>
            <a:r>
              <a:rPr lang="en-US" dirty="0" smtClean="0">
                <a:solidFill>
                  <a:schemeClr val="accent5">
                    <a:lumMod val="20000"/>
                    <a:lumOff val="80000"/>
                  </a:schemeClr>
                </a:solidFill>
              </a:rPr>
              <a:t>Construction</a:t>
            </a:r>
          </a:p>
          <a:p>
            <a:pPr marL="860425" lvl="2" indent="-211138">
              <a:lnSpc>
                <a:spcPct val="100000"/>
              </a:lnSpc>
            </a:pPr>
            <a:r>
              <a:rPr lang="en-US" dirty="0" smtClean="0"/>
              <a:t>Incrementally </a:t>
            </a:r>
            <a:r>
              <a:rPr lang="en-US" dirty="0"/>
              <a:t>fills-in the architecture with production-ready code </a:t>
            </a:r>
            <a:endParaRPr lang="en-US" dirty="0" smtClean="0"/>
          </a:p>
          <a:p>
            <a:pPr marL="577850" lvl="1" indent="-220663">
              <a:lnSpc>
                <a:spcPct val="100000"/>
              </a:lnSpc>
            </a:pPr>
            <a:r>
              <a:rPr lang="en-US" dirty="0" smtClean="0">
                <a:solidFill>
                  <a:schemeClr val="accent5">
                    <a:lumMod val="20000"/>
                    <a:lumOff val="80000"/>
                  </a:schemeClr>
                </a:solidFill>
              </a:rPr>
              <a:t>Transition</a:t>
            </a:r>
          </a:p>
          <a:p>
            <a:pPr marL="860425" lvl="2" indent="-211138">
              <a:lnSpc>
                <a:spcPct val="100000"/>
              </a:lnSpc>
            </a:pPr>
            <a:r>
              <a:rPr lang="en-US" dirty="0" smtClean="0"/>
              <a:t>Delivers </a:t>
            </a:r>
            <a:r>
              <a:rPr lang="en-US" dirty="0"/>
              <a:t>the system into the production operating </a:t>
            </a:r>
            <a:r>
              <a:rPr lang="en-US" dirty="0" smtClean="0"/>
              <a:t>environment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27</a:t>
            </a:fld>
            <a:endParaRPr lang="en-US" dirty="0"/>
          </a:p>
        </p:txBody>
      </p:sp>
      <p:pic>
        <p:nvPicPr>
          <p:cNvPr id="12291"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250156" y="5486400"/>
            <a:ext cx="6643688" cy="854999"/>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568181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a:t>Iterative-incremental </a:t>
            </a:r>
            <a:r>
              <a:rPr lang="en-US" dirty="0" smtClean="0"/>
              <a:t>Models Examples</a:t>
            </a:r>
            <a:endParaRPr lang="en-US" dirty="0"/>
          </a:p>
        </p:txBody>
      </p:sp>
      <p:sp>
        <p:nvSpPr>
          <p:cNvPr id="3" name="Content Placeholder 2"/>
          <p:cNvSpPr>
            <a:spLocks noGrp="1"/>
          </p:cNvSpPr>
          <p:nvPr>
            <p:ph idx="1"/>
          </p:nvPr>
        </p:nvSpPr>
        <p:spPr>
          <a:xfrm>
            <a:off x="228600" y="1219200"/>
            <a:ext cx="8686800" cy="5410200"/>
          </a:xfrm>
        </p:spPr>
        <p:txBody>
          <a:bodyPr/>
          <a:lstStyle/>
          <a:p>
            <a:pPr>
              <a:lnSpc>
                <a:spcPct val="100000"/>
              </a:lnSpc>
            </a:pPr>
            <a:r>
              <a:rPr lang="en-US" dirty="0"/>
              <a:t>Examples </a:t>
            </a:r>
            <a:r>
              <a:rPr lang="en-US" dirty="0" smtClean="0"/>
              <a:t>for </a:t>
            </a:r>
            <a:r>
              <a:rPr lang="en-US" dirty="0" smtClean="0">
                <a:solidFill>
                  <a:schemeClr val="accent5">
                    <a:lumMod val="20000"/>
                    <a:lumOff val="80000"/>
                  </a:schemeClr>
                </a:solidFill>
              </a:rPr>
              <a:t>Iterative-incremental </a:t>
            </a:r>
            <a:r>
              <a:rPr lang="en-US" dirty="0">
                <a:solidFill>
                  <a:schemeClr val="accent5">
                    <a:lumMod val="20000"/>
                    <a:lumOff val="80000"/>
                  </a:schemeClr>
                </a:solidFill>
              </a:rPr>
              <a:t>models</a:t>
            </a:r>
          </a:p>
          <a:p>
            <a:pPr marL="577850" lvl="1" indent="-220663">
              <a:lnSpc>
                <a:spcPct val="100000"/>
              </a:lnSpc>
            </a:pPr>
            <a:r>
              <a:rPr lang="en-US" dirty="0"/>
              <a:t>Agile </a:t>
            </a:r>
            <a:r>
              <a:rPr lang="en-US" dirty="0" smtClean="0"/>
              <a:t>Development</a:t>
            </a:r>
            <a:endParaRPr lang="en-US" dirty="0"/>
          </a:p>
          <a:p>
            <a:pPr marL="577850" lvl="1" indent="-220663">
              <a:lnSpc>
                <a:spcPct val="100000"/>
              </a:lnSpc>
            </a:pPr>
            <a:r>
              <a:rPr lang="en-US" dirty="0" smtClean="0"/>
              <a:t>Rapid </a:t>
            </a:r>
            <a:r>
              <a:rPr lang="en-US" dirty="0"/>
              <a:t>Application Development (RAD</a:t>
            </a:r>
            <a:r>
              <a:rPr lang="en-US" dirty="0" smtClean="0"/>
              <a:t>)</a:t>
            </a:r>
          </a:p>
          <a:p>
            <a:pPr marL="577850" lvl="1" indent="-220663">
              <a:lnSpc>
                <a:spcPct val="100000"/>
              </a:lnSpc>
            </a:pPr>
            <a:r>
              <a:rPr lang="en-US" dirty="0" smtClean="0"/>
              <a:t>Rational </a:t>
            </a:r>
            <a:r>
              <a:rPr lang="en-US" dirty="0"/>
              <a:t>Unified Process (RUP</a:t>
            </a:r>
            <a:r>
              <a:rPr lang="en-US" dirty="0" smtClean="0"/>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28</a:t>
            </a:fld>
            <a:endParaRPr lang="en-US" dirty="0"/>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038600" y="3462423"/>
            <a:ext cx="4884511" cy="3395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85048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8931" name="Picture 3" descr="Gymnast%20for%20AD%200606-1"/>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rot="-151345">
            <a:off x="1745634" y="3156890"/>
            <a:ext cx="5509858" cy="2666756"/>
          </a:xfrm>
          <a:prstGeom prst="rect">
            <a:avLst/>
          </a:prstGeom>
          <a:noFill/>
          <a:ln>
            <a:noFill/>
          </a:ln>
          <a:effectLst>
            <a:glow rad="101600">
              <a:schemeClr val="tx1">
                <a:alpha val="40000"/>
              </a:schemeClr>
            </a:glow>
            <a:outerShdw dist="35921" dir="2700000" algn="ctr" rotWithShape="0">
              <a:schemeClr val="bg2"/>
            </a:outerShdw>
          </a:effectLst>
        </p:spPr>
      </p:pic>
      <p:sp>
        <p:nvSpPr>
          <p:cNvPr id="4" name="Title 1"/>
          <p:cNvSpPr>
            <a:spLocks noGrp="1"/>
          </p:cNvSpPr>
          <p:nvPr>
            <p:ph type="ctrTitle"/>
          </p:nvPr>
        </p:nvSpPr>
        <p:spPr>
          <a:xfrm>
            <a:off x="457200" y="1828800"/>
            <a:ext cx="8229600" cy="685800"/>
          </a:xfrm>
        </p:spPr>
        <p:txBody>
          <a:bodyPr/>
          <a:lstStyle/>
          <a:p>
            <a:r>
              <a:rPr lang="en-US" dirty="0" smtClean="0"/>
              <a:t>Agile Development</a:t>
            </a:r>
            <a:endParaRPr lang="en-US" dirty="0"/>
          </a:p>
        </p:txBody>
      </p:sp>
    </p:spTree>
    <p:extLst>
      <p:ext uri="{BB962C8B-B14F-4D97-AF65-F5344CB8AC3E}">
        <p14:creationId xmlns:p14="http://schemas.microsoft.com/office/powerpoint/2010/main" val="39480262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 (2)</a:t>
            </a:r>
            <a:endParaRPr lang="en-US" dirty="0"/>
          </a:p>
        </p:txBody>
      </p:sp>
      <p:sp>
        <p:nvSpPr>
          <p:cNvPr id="3" name="Content Placeholder 2"/>
          <p:cNvSpPr>
            <a:spLocks noGrp="1"/>
          </p:cNvSpPr>
          <p:nvPr>
            <p:ph idx="1"/>
          </p:nvPr>
        </p:nvSpPr>
        <p:spPr>
          <a:xfrm>
            <a:off x="228600" y="914400"/>
            <a:ext cx="8686800" cy="5638800"/>
          </a:xfrm>
        </p:spPr>
        <p:txBody>
          <a:bodyPr/>
          <a:lstStyle/>
          <a:p>
            <a:pPr>
              <a:lnSpc>
                <a:spcPct val="100000"/>
              </a:lnSpc>
            </a:pPr>
            <a:r>
              <a:rPr lang="en-US" dirty="0" smtClean="0"/>
              <a:t>Software </a:t>
            </a:r>
            <a:r>
              <a:rPr lang="en-US" dirty="0"/>
              <a:t>Development Models</a:t>
            </a:r>
          </a:p>
          <a:p>
            <a:pPr marL="860425" lvl="2" indent="-211138">
              <a:lnSpc>
                <a:spcPct val="100000"/>
              </a:lnSpc>
            </a:pPr>
            <a:r>
              <a:rPr lang="en-US" dirty="0" smtClean="0"/>
              <a:t>Test </a:t>
            </a:r>
            <a:r>
              <a:rPr lang="en-US" dirty="0"/>
              <a:t>Driven </a:t>
            </a:r>
            <a:r>
              <a:rPr lang="en-US" dirty="0" smtClean="0"/>
              <a:t>Development</a:t>
            </a:r>
          </a:p>
          <a:p>
            <a:pPr marL="860425" lvl="2" indent="-211138">
              <a:lnSpc>
                <a:spcPct val="100000"/>
              </a:lnSpc>
            </a:pPr>
            <a:r>
              <a:rPr lang="en-US" dirty="0"/>
              <a:t>Extreme </a:t>
            </a:r>
            <a:r>
              <a:rPr lang="en-US" dirty="0" smtClean="0"/>
              <a:t>Programing</a:t>
            </a:r>
          </a:p>
          <a:p>
            <a:pPr marL="860425" lvl="2" indent="-211138">
              <a:lnSpc>
                <a:spcPct val="100000"/>
              </a:lnSpc>
            </a:pPr>
            <a:r>
              <a:rPr lang="en-US" dirty="0" smtClean="0"/>
              <a:t>Lean development</a:t>
            </a:r>
          </a:p>
          <a:p>
            <a:pPr marL="860425" lvl="2" indent="-211138">
              <a:lnSpc>
                <a:spcPct val="100000"/>
              </a:lnSpc>
            </a:pPr>
            <a:r>
              <a:rPr lang="en-US" dirty="0" smtClean="0"/>
              <a:t>SCRUM</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a:t>
            </a:fld>
            <a:endParaRPr lang="en-US" dirty="0"/>
          </a:p>
        </p:txBody>
      </p:sp>
      <p:pic>
        <p:nvPicPr>
          <p:cNvPr id="1028" name="Picture 4"/>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867400" y="1447800"/>
            <a:ext cx="2832049" cy="4848565"/>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87515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Agile Development?</a:t>
            </a:r>
            <a:endParaRPr lang="en-US" dirty="0"/>
          </a:p>
        </p:txBody>
      </p:sp>
      <p:sp>
        <p:nvSpPr>
          <p:cNvPr id="3" name="Content Placeholder 2"/>
          <p:cNvSpPr>
            <a:spLocks noGrp="1"/>
          </p:cNvSpPr>
          <p:nvPr>
            <p:ph idx="1"/>
          </p:nvPr>
        </p:nvSpPr>
        <p:spPr/>
        <p:txBody>
          <a:bodyPr/>
          <a:lstStyle/>
          <a:p>
            <a:pPr>
              <a:lnSpc>
                <a:spcPct val="100000"/>
              </a:lnSpc>
            </a:pPr>
            <a:r>
              <a:rPr lang="en-US" dirty="0" smtClean="0"/>
              <a:t>What is </a:t>
            </a:r>
            <a:r>
              <a:rPr lang="en-US" dirty="0">
                <a:solidFill>
                  <a:schemeClr val="accent5">
                    <a:lumMod val="20000"/>
                    <a:lumOff val="80000"/>
                  </a:schemeClr>
                </a:solidFill>
              </a:rPr>
              <a:t>a</a:t>
            </a:r>
            <a:r>
              <a:rPr lang="en-US" dirty="0" smtClean="0">
                <a:solidFill>
                  <a:schemeClr val="accent5">
                    <a:lumMod val="20000"/>
                    <a:lumOff val="80000"/>
                  </a:schemeClr>
                </a:solidFill>
              </a:rPr>
              <a:t>gile development</a:t>
            </a:r>
            <a:r>
              <a:rPr lang="en-US" dirty="0" smtClean="0"/>
              <a:t>?</a:t>
            </a:r>
          </a:p>
          <a:p>
            <a:pPr marL="577850" lvl="1" indent="-220663">
              <a:lnSpc>
                <a:spcPct val="100000"/>
              </a:lnSpc>
            </a:pPr>
            <a:r>
              <a:rPr lang="en-US" dirty="0" smtClean="0"/>
              <a:t>A </a:t>
            </a:r>
            <a:r>
              <a:rPr lang="en-US" dirty="0"/>
              <a:t>group of software development methodologies based on </a:t>
            </a:r>
            <a:r>
              <a:rPr lang="en-US" dirty="0">
                <a:solidFill>
                  <a:schemeClr val="accent5">
                    <a:lumMod val="20000"/>
                    <a:lumOff val="80000"/>
                  </a:schemeClr>
                </a:solidFill>
              </a:rPr>
              <a:t>iterative and </a:t>
            </a:r>
            <a:r>
              <a:rPr lang="en-US" dirty="0" smtClean="0">
                <a:solidFill>
                  <a:schemeClr val="accent5">
                    <a:lumMod val="20000"/>
                    <a:lumOff val="80000"/>
                  </a:schemeClr>
                </a:solidFill>
              </a:rPr>
              <a:t>incremental development</a:t>
            </a:r>
          </a:p>
          <a:p>
            <a:pPr marL="577850" lvl="1" indent="-220663">
              <a:lnSpc>
                <a:spcPct val="100000"/>
              </a:lnSpc>
            </a:pPr>
            <a:r>
              <a:rPr lang="en-US" dirty="0" smtClean="0"/>
              <a:t>Requirements </a:t>
            </a:r>
            <a:r>
              <a:rPr lang="en-US" dirty="0"/>
              <a:t>and solutions </a:t>
            </a:r>
            <a:r>
              <a:rPr lang="en-US" dirty="0">
                <a:solidFill>
                  <a:schemeClr val="accent5">
                    <a:lumMod val="20000"/>
                    <a:lumOff val="80000"/>
                  </a:schemeClr>
                </a:solidFill>
              </a:rPr>
              <a:t>evolve through collaboration</a:t>
            </a:r>
            <a:r>
              <a:rPr lang="en-US" dirty="0"/>
              <a:t> between self-organizing, </a:t>
            </a:r>
            <a:r>
              <a:rPr lang="en-US" dirty="0" smtClean="0"/>
              <a:t>cross-functional teams</a:t>
            </a:r>
          </a:p>
          <a:p>
            <a:pPr marL="577850" lvl="1" indent="-220663">
              <a:lnSpc>
                <a:spcPct val="100000"/>
              </a:lnSpc>
            </a:pPr>
            <a:r>
              <a:rPr lang="en-US" dirty="0" smtClean="0"/>
              <a:t>The new name of </a:t>
            </a:r>
            <a:r>
              <a:rPr lang="en-US" dirty="0" smtClean="0">
                <a:solidFill>
                  <a:schemeClr val="accent5">
                    <a:lumMod val="20000"/>
                    <a:lumOff val="80000"/>
                  </a:schemeClr>
                </a:solidFill>
              </a:rPr>
              <a:t>lightweight models</a:t>
            </a:r>
          </a:p>
          <a:p>
            <a:pPr marL="860425" lvl="2" indent="-211138">
              <a:lnSpc>
                <a:spcPct val="100000"/>
              </a:lnSpc>
            </a:pPr>
            <a:r>
              <a:rPr lang="en-US" dirty="0" smtClean="0"/>
              <a:t>After </a:t>
            </a:r>
            <a:r>
              <a:rPr lang="en-US" dirty="0"/>
              <a:t>the Agile Manifesto published in 2001</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30</a:t>
            </a:fld>
            <a:endParaRPr lang="en-US" dirty="0"/>
          </a:p>
        </p:txBody>
      </p:sp>
    </p:spTree>
    <p:extLst>
      <p:ext uri="{BB962C8B-B14F-4D97-AF65-F5344CB8AC3E}">
        <p14:creationId xmlns:p14="http://schemas.microsoft.com/office/powerpoint/2010/main" val="26050176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2"/>
          <p:cNvSpPr>
            <a:spLocks noGrp="1" noChangeArrowheads="1"/>
          </p:cNvSpPr>
          <p:nvPr>
            <p:ph type="title"/>
          </p:nvPr>
        </p:nvSpPr>
        <p:spPr/>
        <p:txBody>
          <a:bodyPr/>
          <a:lstStyle/>
          <a:p>
            <a:r>
              <a:rPr lang="en-US" dirty="0"/>
              <a:t>The Agile Manifesto</a:t>
            </a:r>
          </a:p>
        </p:txBody>
      </p:sp>
      <p:sp>
        <p:nvSpPr>
          <p:cNvPr id="510979" name="Rectangle 3"/>
          <p:cNvSpPr>
            <a:spLocks noGrp="1" noChangeArrowheads="1"/>
          </p:cNvSpPr>
          <p:nvPr>
            <p:ph type="body" idx="1"/>
          </p:nvPr>
        </p:nvSpPr>
        <p:spPr>
          <a:xfrm>
            <a:off x="609600" y="1416050"/>
            <a:ext cx="7924800" cy="3173818"/>
          </a:xfr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lvl="1" indent="0">
              <a:lnSpc>
                <a:spcPct val="105000"/>
              </a:lnSpc>
              <a:spcBef>
                <a:spcPts val="0"/>
              </a:spcBef>
              <a:spcAft>
                <a:spcPct val="0"/>
              </a:spcAft>
              <a:buClr>
                <a:schemeClr val="accent5">
                  <a:lumMod val="40000"/>
                  <a:lumOff val="60000"/>
                </a:schemeClr>
              </a:buClr>
              <a:buSzPct val="70000"/>
              <a:buNone/>
              <a:tabLst>
                <a:tab pos="282575" algn="l"/>
              </a:tabLst>
            </a:pPr>
            <a:endParaRPr lang="en-US" sz="3200" noProof="1" smtClean="0">
              <a:solidFill>
                <a:schemeClr val="accent5">
                  <a:lumMod val="20000"/>
                  <a:lumOff val="80000"/>
                </a:schemeClr>
              </a:solidFill>
              <a:cs typeface="Consolas" pitchFamily="49" charset="0"/>
            </a:endParaRPr>
          </a:p>
          <a:p>
            <a:pPr marL="228600" lvl="1" indent="0">
              <a:lnSpc>
                <a:spcPct val="105000"/>
              </a:lnSpc>
              <a:spcBef>
                <a:spcPts val="0"/>
              </a:spcBef>
              <a:spcAft>
                <a:spcPct val="0"/>
              </a:spcAft>
              <a:buClr>
                <a:schemeClr val="accent5">
                  <a:lumMod val="40000"/>
                  <a:lumOff val="60000"/>
                </a:schemeClr>
              </a:buClr>
              <a:buSzPct val="70000"/>
              <a:buNone/>
              <a:tabLst>
                <a:tab pos="282575" algn="l"/>
              </a:tabLst>
            </a:pPr>
            <a:r>
              <a:rPr lang="en-US" sz="3200" noProof="1" smtClean="0">
                <a:cs typeface="Consolas" pitchFamily="49" charset="0"/>
              </a:rPr>
              <a:t>“Our highest priority is to satisfy the </a:t>
            </a:r>
          </a:p>
          <a:p>
            <a:pPr marL="228600" lvl="1" indent="0">
              <a:lnSpc>
                <a:spcPct val="105000"/>
              </a:lnSpc>
              <a:spcBef>
                <a:spcPts val="0"/>
              </a:spcBef>
              <a:spcAft>
                <a:spcPct val="0"/>
              </a:spcAft>
              <a:buClr>
                <a:schemeClr val="accent5">
                  <a:lumMod val="40000"/>
                  <a:lumOff val="60000"/>
                </a:schemeClr>
              </a:buClr>
              <a:buSzPct val="70000"/>
              <a:buNone/>
              <a:tabLst>
                <a:tab pos="282575" algn="l"/>
              </a:tabLst>
            </a:pPr>
            <a:r>
              <a:rPr lang="en-US" sz="3200" noProof="1" smtClean="0">
                <a:cs typeface="Consolas" pitchFamily="49" charset="0"/>
              </a:rPr>
              <a:t>customer through early and continuous</a:t>
            </a:r>
          </a:p>
          <a:p>
            <a:pPr marL="228600" lvl="1" indent="0">
              <a:lnSpc>
                <a:spcPct val="105000"/>
              </a:lnSpc>
              <a:spcBef>
                <a:spcPts val="0"/>
              </a:spcBef>
              <a:spcAft>
                <a:spcPct val="0"/>
              </a:spcAft>
              <a:buClr>
                <a:schemeClr val="accent5">
                  <a:lumMod val="40000"/>
                  <a:lumOff val="60000"/>
                </a:schemeClr>
              </a:buClr>
              <a:buSzPct val="70000"/>
              <a:buNone/>
              <a:tabLst>
                <a:tab pos="282575" algn="l"/>
              </a:tabLst>
            </a:pPr>
            <a:r>
              <a:rPr lang="en-US" sz="3200" noProof="1" smtClean="0">
                <a:cs typeface="Consolas" pitchFamily="49" charset="0"/>
              </a:rPr>
              <a:t>delivery of valuable software“</a:t>
            </a:r>
            <a:endParaRPr lang="en-US" sz="3200" noProof="1">
              <a:solidFill>
                <a:schemeClr val="accent5">
                  <a:lumMod val="20000"/>
                  <a:lumOff val="80000"/>
                </a:schemeClr>
              </a:solidFill>
              <a:cs typeface="Consolas" pitchFamily="49" charset="0"/>
            </a:endParaRPr>
          </a:p>
        </p:txBody>
      </p:sp>
      <p:sp>
        <p:nvSpPr>
          <p:cNvPr id="4" name="TextBox 3"/>
          <p:cNvSpPr txBox="1"/>
          <p:nvPr/>
        </p:nvSpPr>
        <p:spPr>
          <a:xfrm>
            <a:off x="5386269" y="3972580"/>
            <a:ext cx="3071931" cy="523220"/>
          </a:xfrm>
          <a:prstGeom prst="rect">
            <a:avLst/>
          </a:prstGeom>
          <a:noFill/>
        </p:spPr>
        <p:txBody>
          <a:bodyPr wrap="none" rtlCol="0">
            <a:spAutoFit/>
          </a:bodyPr>
          <a:lstStyle/>
          <a:p>
            <a:r>
              <a:rPr lang="en-US" sz="2800" b="1" i="1" noProof="1" smtClean="0">
                <a:solidFill>
                  <a:schemeClr val="accent5">
                    <a:lumMod val="20000"/>
                    <a:lumOff val="80000"/>
                  </a:schemeClr>
                </a:solidFill>
                <a:cs typeface="Consolas" pitchFamily="49" charset="0"/>
              </a:rPr>
              <a:t>Manifesto for Agile</a:t>
            </a:r>
            <a:endParaRPr lang="en-US" sz="2800" b="1" i="1" dirty="0">
              <a:solidFill>
                <a:schemeClr val="accent5">
                  <a:lumMod val="20000"/>
                  <a:lumOff val="80000"/>
                </a:schemeClr>
              </a:solidFill>
              <a:effectLst>
                <a:outerShdw blurRad="38100" dist="38100" dir="2700000" algn="tl">
                  <a:srgbClr val="000000">
                    <a:alpha val="43137"/>
                  </a:srgbClr>
                </a:outerShdw>
              </a:effectLst>
            </a:endParaRPr>
          </a:p>
        </p:txBody>
      </p:sp>
      <p:pic>
        <p:nvPicPr>
          <p:cNvPr id="10242" name="Picture 2" descr="http://cis.scc.spokane.edu/_images/bhit/cis/agile.jpg"/>
          <p:cNvPicPr>
            <a:picLocks noChangeAspect="1" noChangeArrowheads="1"/>
          </p:cNvPicPr>
          <p:nvPr/>
        </p:nvPicPr>
        <p:blipFill>
          <a:blip r:embed="rId2" cstate="print">
            <a:lum bright="-10000"/>
            <a:extLst>
              <a:ext uri="{28A0092B-C50C-407E-A947-70E740481C1C}">
                <a14:useLocalDpi xmlns:a14="http://schemas.microsoft.com/office/drawing/2010/main"/>
              </a:ext>
            </a:extLst>
          </a:blip>
          <a:srcRect/>
          <a:stretch>
            <a:fillRect/>
          </a:stretch>
        </p:blipFill>
        <p:spPr bwMode="auto">
          <a:xfrm>
            <a:off x="609600" y="5105400"/>
            <a:ext cx="7924800" cy="1219200"/>
          </a:xfrm>
          <a:prstGeom prst="roundRect">
            <a:avLst>
              <a:gd name="adj" fmla="val 4401"/>
            </a:avLst>
          </a:prstGeom>
          <a:noFill/>
          <a:ln w="3175">
            <a:solidFill>
              <a:schemeClr val="tx1">
                <a:lumMod val="40000"/>
                <a:lumOff val="60000"/>
                <a:alpha val="70000"/>
              </a:schemeClr>
            </a:solidFill>
            <a:miter lim="800000"/>
            <a:headEnd/>
            <a:tailEnd/>
          </a:ln>
        </p:spPr>
      </p:pic>
    </p:spTree>
    <p:extLst>
      <p:ext uri="{BB962C8B-B14F-4D97-AF65-F5344CB8AC3E}">
        <p14:creationId xmlns:p14="http://schemas.microsoft.com/office/powerpoint/2010/main" val="22072329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2"/>
          <p:cNvSpPr>
            <a:spLocks noGrp="1" noChangeArrowheads="1"/>
          </p:cNvSpPr>
          <p:nvPr>
            <p:ph type="title"/>
          </p:nvPr>
        </p:nvSpPr>
        <p:spPr/>
        <p:txBody>
          <a:bodyPr/>
          <a:lstStyle/>
          <a:p>
            <a:r>
              <a:rPr lang="en-US" dirty="0"/>
              <a:t>The Agile Manifesto</a:t>
            </a: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13212" y="2070847"/>
            <a:ext cx="4067175" cy="3493279"/>
          </a:xfrm>
          <a:prstGeom prst="rect">
            <a:avLst/>
          </a:prstGeom>
          <a:noFill/>
          <a:ln>
            <a:noFill/>
          </a:ln>
          <a:effectLst>
            <a:glow rad="101600">
              <a:schemeClr val="tx1">
                <a:alpha val="40000"/>
              </a:schemeClr>
            </a:glow>
            <a:outerShdw dist="35921" dir="2700000" algn="ctr" rotWithShape="0">
              <a:schemeClr val="bg2"/>
            </a:outerShdw>
          </a:effectLst>
        </p:spPr>
      </p:pic>
      <p:sp>
        <p:nvSpPr>
          <p:cNvPr id="8" name="TextBox 7"/>
          <p:cNvSpPr txBox="1"/>
          <p:nvPr/>
        </p:nvSpPr>
        <p:spPr>
          <a:xfrm>
            <a:off x="70864" y="1143000"/>
            <a:ext cx="9002273" cy="523220"/>
          </a:xfrm>
          <a:prstGeom prst="rect">
            <a:avLst/>
          </a:prstGeom>
          <a:noFill/>
        </p:spPr>
        <p:txBody>
          <a:bodyPr wrap="none" rtlCol="0">
            <a:spAutoFit/>
          </a:bodyPr>
          <a:lstStyle/>
          <a:p>
            <a:r>
              <a:rPr lang="en-US" sz="2800" b="1" noProof="1" smtClean="0">
                <a:solidFill>
                  <a:schemeClr val="accent5">
                    <a:lumMod val="20000"/>
                    <a:lumOff val="80000"/>
                  </a:schemeClr>
                </a:solidFill>
                <a:effectLst>
                  <a:outerShdw blurRad="38100" dist="38100" dir="2700000" algn="tl">
                    <a:srgbClr val="000000">
                      <a:alpha val="43137"/>
                    </a:srgbClr>
                  </a:outerShdw>
                </a:effectLst>
                <a:latin typeface="Corbel (Body)"/>
                <a:cs typeface="Consolas" pitchFamily="49" charset="0"/>
              </a:rPr>
              <a:t>The four core values of Agile software development</a:t>
            </a:r>
            <a:endParaRPr lang="en-US" sz="2800" b="1" dirty="0">
              <a:solidFill>
                <a:schemeClr val="accent5">
                  <a:lumMod val="20000"/>
                  <a:lumOff val="80000"/>
                </a:schemeClr>
              </a:solidFill>
              <a:effectLst>
                <a:outerShdw blurRad="38100" dist="38100" dir="2700000" algn="tl">
                  <a:srgbClr val="000000">
                    <a:alpha val="43137"/>
                  </a:srgbClr>
                </a:outerShdw>
              </a:effectLst>
              <a:latin typeface="Corbel (Body)"/>
            </a:endParaRPr>
          </a:p>
        </p:txBody>
      </p:sp>
    </p:spTree>
    <p:extLst>
      <p:ext uri="{BB962C8B-B14F-4D97-AF65-F5344CB8AC3E}">
        <p14:creationId xmlns:p14="http://schemas.microsoft.com/office/powerpoint/2010/main" val="3144491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2"/>
          <p:cNvSpPr>
            <a:spLocks noGrp="1" noChangeArrowheads="1"/>
          </p:cNvSpPr>
          <p:nvPr>
            <p:ph type="title"/>
          </p:nvPr>
        </p:nvSpPr>
        <p:spPr/>
        <p:txBody>
          <a:bodyPr/>
          <a:lstStyle/>
          <a:p>
            <a:r>
              <a:rPr lang="en-US" dirty="0"/>
              <a:t>The Agile Manifesto</a:t>
            </a:r>
          </a:p>
        </p:txBody>
      </p:sp>
      <p:sp>
        <p:nvSpPr>
          <p:cNvPr id="4" name="TextBox 3"/>
          <p:cNvSpPr txBox="1"/>
          <p:nvPr/>
        </p:nvSpPr>
        <p:spPr>
          <a:xfrm>
            <a:off x="533400" y="1143000"/>
            <a:ext cx="7635680" cy="523220"/>
          </a:xfrm>
          <a:prstGeom prst="rect">
            <a:avLst/>
          </a:prstGeom>
          <a:noFill/>
        </p:spPr>
        <p:txBody>
          <a:bodyPr wrap="none" rtlCol="0">
            <a:spAutoFit/>
          </a:bodyPr>
          <a:lstStyle/>
          <a:p>
            <a:r>
              <a:rPr lang="en-US" sz="2800" b="1" i="1" noProof="1" smtClean="0">
                <a:solidFill>
                  <a:schemeClr val="accent5">
                    <a:lumMod val="20000"/>
                    <a:lumOff val="80000"/>
                  </a:schemeClr>
                </a:solidFill>
                <a:cs typeface="Consolas" pitchFamily="49" charset="0"/>
              </a:rPr>
              <a:t>The 12 principles laid down in the Agile Manifesto</a:t>
            </a:r>
            <a:endParaRPr lang="en-US" sz="2800" b="1" i="1" dirty="0">
              <a:solidFill>
                <a:schemeClr val="accent5">
                  <a:lumMod val="20000"/>
                  <a:lumOff val="80000"/>
                </a:schemeClr>
              </a:solidFill>
              <a:effectLst>
                <a:outerShdw blurRad="38100" dist="38100" dir="2700000" algn="tl">
                  <a:srgbClr val="000000">
                    <a:alpha val="43137"/>
                  </a:srgbClr>
                </a:outerShdw>
              </a:effectLst>
            </a:endParaRPr>
          </a:p>
        </p:txBody>
      </p:sp>
      <p:sp>
        <p:nvSpPr>
          <p:cNvPr id="2" name="Content Placeholder 1"/>
          <p:cNvSpPr>
            <a:spLocks noGrp="1"/>
          </p:cNvSpPr>
          <p:nvPr>
            <p:ph idx="1"/>
          </p:nvPr>
        </p:nvSpPr>
        <p:spPr/>
        <p:txBody>
          <a:bodyPr/>
          <a:lstStyle/>
          <a:p>
            <a:pPr marL="0" indent="0">
              <a:buNone/>
            </a:pPr>
            <a:endParaRPr lang="en-US" sz="1100" dirty="0" smtClean="0"/>
          </a:p>
          <a:p>
            <a:pPr marL="0">
              <a:spcBef>
                <a:spcPts val="0"/>
              </a:spcBef>
              <a:spcAft>
                <a:spcPts val="0"/>
              </a:spcAft>
            </a:pPr>
            <a:endParaRPr lang="en-US" sz="2000" b="0" dirty="0" smtClean="0">
              <a:effectLst/>
            </a:endParaRPr>
          </a:p>
          <a:p>
            <a:pPr marL="0">
              <a:spcBef>
                <a:spcPts val="0"/>
              </a:spcBef>
              <a:spcAft>
                <a:spcPts val="0"/>
              </a:spcAft>
            </a:pPr>
            <a:endParaRPr lang="en-US" sz="2000" b="0" dirty="0">
              <a:effectLst/>
            </a:endParaRPr>
          </a:p>
          <a:p>
            <a:pPr marL="60325" eaLnBrk="0" hangingPunct="0">
              <a:lnSpc>
                <a:spcPts val="3800"/>
              </a:lnSpc>
              <a:spcBef>
                <a:spcPts val="0"/>
              </a:spcBef>
              <a:spcAft>
                <a:spcPts val="0"/>
              </a:spcAft>
            </a:pPr>
            <a:r>
              <a:rPr lang="en-US" sz="2000" b="0" dirty="0">
                <a:effectLst/>
              </a:rPr>
              <a:t>Satisfying 'customers' through early and continuous delivery of valuable work.</a:t>
            </a:r>
          </a:p>
          <a:p>
            <a:pPr marL="60325" eaLnBrk="0" hangingPunct="0">
              <a:lnSpc>
                <a:spcPts val="3800"/>
              </a:lnSpc>
              <a:spcBef>
                <a:spcPts val="0"/>
              </a:spcBef>
              <a:spcAft>
                <a:spcPts val="0"/>
              </a:spcAft>
            </a:pPr>
            <a:r>
              <a:rPr lang="en-US" sz="2000" b="0" dirty="0">
                <a:effectLst/>
              </a:rPr>
              <a:t>Breaking big work down into smaller components that can be completed quickly.</a:t>
            </a:r>
          </a:p>
          <a:p>
            <a:pPr marL="60325" eaLnBrk="0" hangingPunct="0">
              <a:lnSpc>
                <a:spcPts val="3800"/>
              </a:lnSpc>
              <a:spcBef>
                <a:spcPts val="0"/>
              </a:spcBef>
              <a:spcAft>
                <a:spcPts val="0"/>
              </a:spcAft>
            </a:pPr>
            <a:r>
              <a:rPr lang="en-US" sz="2000" b="0" dirty="0">
                <a:effectLst/>
              </a:rPr>
              <a:t>Recognizing that the best work emerges from self-organizing teams.</a:t>
            </a:r>
          </a:p>
          <a:p>
            <a:pPr marL="60325" eaLnBrk="0" hangingPunct="0">
              <a:lnSpc>
                <a:spcPts val="3800"/>
              </a:lnSpc>
              <a:spcBef>
                <a:spcPts val="0"/>
              </a:spcBef>
              <a:spcAft>
                <a:spcPts val="0"/>
              </a:spcAft>
            </a:pPr>
            <a:r>
              <a:rPr lang="en-US" sz="2000" b="0" dirty="0">
                <a:effectLst/>
              </a:rPr>
              <a:t>Providing motivated individuals with the environment and support they need and trust them to get the job done.</a:t>
            </a:r>
          </a:p>
          <a:p>
            <a:pPr marL="60325" eaLnBrk="0" hangingPunct="0">
              <a:lnSpc>
                <a:spcPts val="3800"/>
              </a:lnSpc>
              <a:spcBef>
                <a:spcPts val="0"/>
              </a:spcBef>
              <a:spcAft>
                <a:spcPts val="0"/>
              </a:spcAft>
            </a:pPr>
            <a:r>
              <a:rPr lang="en-US" sz="2000" b="0" dirty="0">
                <a:effectLst/>
              </a:rPr>
              <a:t>Creating processes that promote sustainable efforts.</a:t>
            </a:r>
          </a:p>
          <a:p>
            <a:pPr marL="60325" eaLnBrk="0" hangingPunct="0">
              <a:lnSpc>
                <a:spcPts val="3800"/>
              </a:lnSpc>
              <a:spcBef>
                <a:spcPts val="0"/>
              </a:spcBef>
              <a:spcAft>
                <a:spcPts val="0"/>
              </a:spcAft>
            </a:pPr>
            <a:r>
              <a:rPr lang="en-US" sz="2000" b="0" dirty="0">
                <a:effectLst/>
              </a:rPr>
              <a:t>Maintaining a constant pace for completed work.</a:t>
            </a:r>
          </a:p>
          <a:p>
            <a:pPr marL="0" indent="0">
              <a:spcBef>
                <a:spcPts val="0"/>
              </a:spcBef>
              <a:spcAft>
                <a:spcPts val="0"/>
              </a:spcAft>
              <a:buNone/>
            </a:pPr>
            <a:endParaRPr lang="en-US" sz="1100" dirty="0"/>
          </a:p>
        </p:txBody>
      </p:sp>
    </p:spTree>
    <p:extLst>
      <p:ext uri="{BB962C8B-B14F-4D97-AF65-F5344CB8AC3E}">
        <p14:creationId xmlns:p14="http://schemas.microsoft.com/office/powerpoint/2010/main" val="4021903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2"/>
          <p:cNvSpPr>
            <a:spLocks noGrp="1" noChangeArrowheads="1"/>
          </p:cNvSpPr>
          <p:nvPr>
            <p:ph type="title"/>
          </p:nvPr>
        </p:nvSpPr>
        <p:spPr/>
        <p:txBody>
          <a:bodyPr/>
          <a:lstStyle/>
          <a:p>
            <a:r>
              <a:rPr lang="en-US" dirty="0"/>
              <a:t>The Agile Manifesto</a:t>
            </a:r>
          </a:p>
        </p:txBody>
      </p:sp>
      <p:sp>
        <p:nvSpPr>
          <p:cNvPr id="4" name="TextBox 3"/>
          <p:cNvSpPr txBox="1"/>
          <p:nvPr/>
        </p:nvSpPr>
        <p:spPr>
          <a:xfrm>
            <a:off x="533400" y="1143000"/>
            <a:ext cx="7635680" cy="523220"/>
          </a:xfrm>
          <a:prstGeom prst="rect">
            <a:avLst/>
          </a:prstGeom>
          <a:noFill/>
        </p:spPr>
        <p:txBody>
          <a:bodyPr wrap="none" rtlCol="0">
            <a:spAutoFit/>
          </a:bodyPr>
          <a:lstStyle/>
          <a:p>
            <a:r>
              <a:rPr lang="en-US" sz="2800" b="1" i="1" noProof="1" smtClean="0">
                <a:solidFill>
                  <a:schemeClr val="accent5">
                    <a:lumMod val="20000"/>
                    <a:lumOff val="80000"/>
                  </a:schemeClr>
                </a:solidFill>
                <a:cs typeface="Consolas" pitchFamily="49" charset="0"/>
              </a:rPr>
              <a:t>The 12 principles laid down in the Agile Manifesto</a:t>
            </a:r>
            <a:endParaRPr lang="en-US" sz="2800" b="1" i="1" dirty="0">
              <a:solidFill>
                <a:schemeClr val="accent5">
                  <a:lumMod val="20000"/>
                  <a:lumOff val="80000"/>
                </a:schemeClr>
              </a:solidFill>
              <a:effectLst>
                <a:outerShdw blurRad="38100" dist="38100" dir="2700000" algn="tl">
                  <a:srgbClr val="000000">
                    <a:alpha val="43137"/>
                  </a:srgbClr>
                </a:outerShdw>
              </a:effectLst>
            </a:endParaRPr>
          </a:p>
        </p:txBody>
      </p:sp>
      <p:sp>
        <p:nvSpPr>
          <p:cNvPr id="2" name="Content Placeholder 1"/>
          <p:cNvSpPr>
            <a:spLocks noGrp="1"/>
          </p:cNvSpPr>
          <p:nvPr>
            <p:ph idx="1"/>
          </p:nvPr>
        </p:nvSpPr>
        <p:spPr/>
        <p:txBody>
          <a:bodyPr/>
          <a:lstStyle/>
          <a:p>
            <a:pPr marL="0" indent="0">
              <a:buNone/>
            </a:pPr>
            <a:endParaRPr lang="en-US" sz="1100" dirty="0" smtClean="0"/>
          </a:p>
          <a:p>
            <a:pPr marL="0">
              <a:spcBef>
                <a:spcPts val="0"/>
              </a:spcBef>
              <a:spcAft>
                <a:spcPts val="0"/>
              </a:spcAft>
            </a:pPr>
            <a:endParaRPr lang="en-US" sz="2000" b="0" dirty="0" smtClean="0">
              <a:effectLst/>
            </a:endParaRPr>
          </a:p>
          <a:p>
            <a:pPr marL="0">
              <a:spcBef>
                <a:spcPts val="0"/>
              </a:spcBef>
              <a:spcAft>
                <a:spcPts val="0"/>
              </a:spcAft>
            </a:pPr>
            <a:endParaRPr lang="en-US" sz="2000" b="0" dirty="0">
              <a:effectLst/>
            </a:endParaRPr>
          </a:p>
          <a:p>
            <a:pPr marL="60325" eaLnBrk="0" hangingPunct="0">
              <a:lnSpc>
                <a:spcPts val="3800"/>
              </a:lnSpc>
              <a:spcBef>
                <a:spcPts val="0"/>
              </a:spcBef>
              <a:spcAft>
                <a:spcPts val="0"/>
              </a:spcAft>
            </a:pPr>
            <a:r>
              <a:rPr lang="en-US" sz="2000" b="0" dirty="0">
                <a:effectLst/>
              </a:rPr>
              <a:t>Welcoming changing requirements, even late in a project.</a:t>
            </a:r>
          </a:p>
          <a:p>
            <a:pPr marL="60325" eaLnBrk="0" hangingPunct="0">
              <a:lnSpc>
                <a:spcPts val="3800"/>
              </a:lnSpc>
              <a:spcBef>
                <a:spcPts val="0"/>
              </a:spcBef>
              <a:spcAft>
                <a:spcPts val="0"/>
              </a:spcAft>
            </a:pPr>
            <a:r>
              <a:rPr lang="en-US" sz="2000" b="0" dirty="0">
                <a:effectLst/>
              </a:rPr>
              <a:t>Assembling the project team and business owners on a daily basis throughout the project.</a:t>
            </a:r>
          </a:p>
          <a:p>
            <a:pPr eaLnBrk="0" hangingPunct="0">
              <a:lnSpc>
                <a:spcPts val="3800"/>
              </a:lnSpc>
            </a:pPr>
            <a:r>
              <a:rPr lang="en-US" sz="2000" b="0" dirty="0">
                <a:effectLst/>
              </a:rPr>
              <a:t>At regular intervals, having the team reflect upon how to become more effective, then tuning and adjusting behavior accordingly.</a:t>
            </a:r>
          </a:p>
          <a:p>
            <a:pPr eaLnBrk="0" hangingPunct="0">
              <a:lnSpc>
                <a:spcPts val="3800"/>
              </a:lnSpc>
            </a:pPr>
            <a:r>
              <a:rPr lang="en-US" sz="2000" b="0" dirty="0">
                <a:effectLst/>
              </a:rPr>
              <a:t>Measuring progress by the amount of completed work.</a:t>
            </a:r>
          </a:p>
          <a:p>
            <a:pPr eaLnBrk="0" hangingPunct="0">
              <a:lnSpc>
                <a:spcPts val="3800"/>
              </a:lnSpc>
            </a:pPr>
            <a:r>
              <a:rPr lang="en-US" sz="2000" b="0" dirty="0">
                <a:effectLst/>
              </a:rPr>
              <a:t>Continually seeking excellence.</a:t>
            </a:r>
          </a:p>
          <a:p>
            <a:pPr eaLnBrk="0" hangingPunct="0">
              <a:lnSpc>
                <a:spcPts val="3800"/>
              </a:lnSpc>
            </a:pPr>
            <a:r>
              <a:rPr lang="en-US" sz="2000" b="0" dirty="0">
                <a:effectLst/>
              </a:rPr>
              <a:t>Harnessing change for competitive advantage.</a:t>
            </a:r>
          </a:p>
          <a:p>
            <a:pPr marL="0" indent="0">
              <a:spcBef>
                <a:spcPts val="0"/>
              </a:spcBef>
              <a:spcAft>
                <a:spcPts val="0"/>
              </a:spcAft>
              <a:buNone/>
            </a:pPr>
            <a:endParaRPr lang="en-US" sz="1100" dirty="0"/>
          </a:p>
        </p:txBody>
      </p:sp>
    </p:spTree>
    <p:extLst>
      <p:ext uri="{BB962C8B-B14F-4D97-AF65-F5344CB8AC3E}">
        <p14:creationId xmlns:p14="http://schemas.microsoft.com/office/powerpoint/2010/main" val="15612125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Characteristics</a:t>
            </a:r>
            <a:endParaRPr lang="en-US" dirty="0"/>
          </a:p>
        </p:txBody>
      </p:sp>
      <p:sp>
        <p:nvSpPr>
          <p:cNvPr id="3" name="Content Placeholder 2"/>
          <p:cNvSpPr>
            <a:spLocks noGrp="1"/>
          </p:cNvSpPr>
          <p:nvPr>
            <p:ph idx="1"/>
          </p:nvPr>
        </p:nvSpPr>
        <p:spPr/>
        <p:txBody>
          <a:bodyPr/>
          <a:lstStyle/>
          <a:p>
            <a:pPr>
              <a:lnSpc>
                <a:spcPct val="100000"/>
              </a:lnSpc>
            </a:pPr>
            <a:r>
              <a:rPr lang="en-US" dirty="0" smtClean="0"/>
              <a:t>Tasks are being broken into </a:t>
            </a:r>
            <a:r>
              <a:rPr lang="en-US" dirty="0">
                <a:solidFill>
                  <a:schemeClr val="accent5">
                    <a:lumMod val="20000"/>
                    <a:lumOff val="80000"/>
                  </a:schemeClr>
                </a:solidFill>
              </a:rPr>
              <a:t>small increments </a:t>
            </a:r>
            <a:r>
              <a:rPr lang="en-US" dirty="0"/>
              <a:t>with minimal </a:t>
            </a:r>
            <a:r>
              <a:rPr lang="en-US" dirty="0" smtClean="0"/>
              <a:t>planning</a:t>
            </a:r>
          </a:p>
          <a:p>
            <a:pPr marL="577850" lvl="1" indent="-220663">
              <a:lnSpc>
                <a:spcPct val="100000"/>
              </a:lnSpc>
            </a:pPr>
            <a:r>
              <a:rPr lang="en-US" dirty="0"/>
              <a:t>D</a:t>
            </a:r>
            <a:r>
              <a:rPr lang="en-US" dirty="0" smtClean="0"/>
              <a:t>o </a:t>
            </a:r>
            <a:r>
              <a:rPr lang="en-US" dirty="0"/>
              <a:t>not directly involve long-term </a:t>
            </a:r>
            <a:r>
              <a:rPr lang="en-US" dirty="0" smtClean="0"/>
              <a:t>planning</a:t>
            </a:r>
          </a:p>
          <a:p>
            <a:pPr marL="577850" lvl="1" indent="-220663">
              <a:lnSpc>
                <a:spcPct val="100000"/>
              </a:lnSpc>
            </a:pPr>
            <a:r>
              <a:rPr lang="en-US" dirty="0" smtClean="0"/>
              <a:t>Iterations </a:t>
            </a:r>
            <a:r>
              <a:rPr lang="en-US" dirty="0"/>
              <a:t>are short time frames </a:t>
            </a:r>
            <a:r>
              <a:rPr lang="en-US" dirty="0" smtClean="0"/>
              <a:t>(</a:t>
            </a:r>
            <a:r>
              <a:rPr lang="en-US" dirty="0" smtClean="0">
                <a:solidFill>
                  <a:schemeClr val="accent5">
                    <a:lumMod val="20000"/>
                    <a:lumOff val="80000"/>
                  </a:schemeClr>
                </a:solidFill>
              </a:rPr>
              <a:t>time boxes</a:t>
            </a:r>
            <a:r>
              <a:rPr lang="en-US" dirty="0" smtClean="0"/>
              <a:t>)</a:t>
            </a:r>
          </a:p>
          <a:p>
            <a:pPr marL="860425" lvl="2" indent="-211138">
              <a:lnSpc>
                <a:spcPct val="100000"/>
              </a:lnSpc>
            </a:pPr>
            <a:r>
              <a:rPr lang="en-US" dirty="0" smtClean="0"/>
              <a:t>Typically </a:t>
            </a:r>
            <a:r>
              <a:rPr lang="en-US" dirty="0"/>
              <a:t>last </a:t>
            </a:r>
            <a:r>
              <a:rPr lang="en-US" dirty="0" smtClean="0"/>
              <a:t>one </a:t>
            </a:r>
            <a:r>
              <a:rPr lang="en-US" dirty="0"/>
              <a:t>to four weeks. </a:t>
            </a:r>
            <a:endParaRPr lang="en-US" dirty="0" smtClean="0"/>
          </a:p>
          <a:p>
            <a:pPr>
              <a:lnSpc>
                <a:spcPct val="100000"/>
              </a:lnSpc>
            </a:pPr>
            <a:r>
              <a:rPr lang="en-US" dirty="0" smtClean="0"/>
              <a:t>Each </a:t>
            </a:r>
            <a:r>
              <a:rPr lang="en-US" dirty="0"/>
              <a:t>iteration involves a team working through a full software development </a:t>
            </a:r>
            <a:r>
              <a:rPr lang="en-US" dirty="0" smtClean="0"/>
              <a:t>cycle</a:t>
            </a:r>
          </a:p>
          <a:p>
            <a:pPr marL="860425" lvl="2" indent="-211138">
              <a:lnSpc>
                <a:spcPct val="100000"/>
              </a:lnSpc>
            </a:pPr>
            <a:r>
              <a:rPr lang="en-US" dirty="0" smtClean="0"/>
              <a:t>E.g. pair programming</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35</a:t>
            </a:fld>
            <a:endParaRPr lang="en-US" dirty="0"/>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562600" y="5181600"/>
            <a:ext cx="2819400" cy="1418243"/>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45977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a:t>
            </a:r>
            <a:r>
              <a:rPr lang="en-US" dirty="0" smtClean="0"/>
              <a:t>Characteristics (2)</a:t>
            </a:r>
            <a:endParaRPr lang="en-US" dirty="0"/>
          </a:p>
        </p:txBody>
      </p:sp>
      <p:sp>
        <p:nvSpPr>
          <p:cNvPr id="3" name="Content Placeholder 2"/>
          <p:cNvSpPr>
            <a:spLocks noGrp="1"/>
          </p:cNvSpPr>
          <p:nvPr>
            <p:ph idx="1"/>
          </p:nvPr>
        </p:nvSpPr>
        <p:spPr/>
        <p:txBody>
          <a:bodyPr/>
          <a:lstStyle/>
          <a:p>
            <a:pPr>
              <a:lnSpc>
                <a:spcPct val="100000"/>
              </a:lnSpc>
            </a:pPr>
            <a:r>
              <a:rPr lang="en-US" dirty="0" smtClean="0"/>
              <a:t>Available </a:t>
            </a:r>
            <a:r>
              <a:rPr lang="en-US" dirty="0"/>
              <a:t>release (with minimal bugs) at the end of each </a:t>
            </a:r>
            <a:r>
              <a:rPr lang="en-US" dirty="0" smtClean="0"/>
              <a:t>iteration</a:t>
            </a:r>
          </a:p>
          <a:p>
            <a:pPr>
              <a:lnSpc>
                <a:spcPct val="100000"/>
              </a:lnSpc>
            </a:pPr>
            <a:r>
              <a:rPr lang="en-US" dirty="0" smtClean="0"/>
              <a:t>Teams are usually </a:t>
            </a:r>
          </a:p>
          <a:p>
            <a:pPr lvl="1">
              <a:lnSpc>
                <a:spcPct val="100000"/>
              </a:lnSpc>
            </a:pPr>
            <a:r>
              <a:rPr lang="en-US" dirty="0">
                <a:solidFill>
                  <a:schemeClr val="accent5">
                    <a:lumMod val="20000"/>
                    <a:lumOff val="80000"/>
                  </a:schemeClr>
                </a:solidFill>
              </a:rPr>
              <a:t>C</a:t>
            </a:r>
            <a:r>
              <a:rPr lang="en-US" dirty="0" smtClean="0">
                <a:solidFill>
                  <a:schemeClr val="accent5">
                    <a:lumMod val="20000"/>
                    <a:lumOff val="80000"/>
                  </a:schemeClr>
                </a:solidFill>
              </a:rPr>
              <a:t>ross-functional</a:t>
            </a:r>
            <a:endParaRPr lang="en-US" dirty="0" smtClean="0"/>
          </a:p>
          <a:p>
            <a:pPr lvl="1">
              <a:lnSpc>
                <a:spcPct val="100000"/>
              </a:lnSpc>
            </a:pPr>
            <a:r>
              <a:rPr lang="en-US" dirty="0" smtClean="0">
                <a:solidFill>
                  <a:schemeClr val="accent5">
                    <a:lumMod val="20000"/>
                    <a:lumOff val="80000"/>
                  </a:schemeClr>
                </a:solidFill>
              </a:rPr>
              <a:t>Self-organizing</a:t>
            </a:r>
          </a:p>
          <a:p>
            <a:pPr lvl="1">
              <a:lnSpc>
                <a:spcPct val="100000"/>
              </a:lnSpc>
            </a:pPr>
            <a:r>
              <a:rPr lang="en-US" dirty="0" smtClean="0">
                <a:solidFill>
                  <a:schemeClr val="accent6">
                    <a:lumMod val="20000"/>
                    <a:lumOff val="80000"/>
                  </a:schemeClr>
                </a:solidFill>
              </a:rPr>
              <a:t>Team </a:t>
            </a:r>
            <a:r>
              <a:rPr lang="en-US" dirty="0">
                <a:solidFill>
                  <a:schemeClr val="accent6">
                    <a:lumMod val="20000"/>
                    <a:lumOff val="80000"/>
                  </a:schemeClr>
                </a:solidFill>
              </a:rPr>
              <a:t>members </a:t>
            </a:r>
            <a:r>
              <a:rPr lang="en-US" dirty="0" smtClean="0">
                <a:solidFill>
                  <a:schemeClr val="accent6">
                    <a:lumMod val="20000"/>
                    <a:lumOff val="80000"/>
                  </a:schemeClr>
                </a:solidFill>
              </a:rPr>
              <a:t>take initiative and responsibility</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36</a:t>
            </a:fld>
            <a:endParaRPr lang="en-US" dirty="0"/>
          </a:p>
        </p:txBody>
      </p:sp>
      <p:pic>
        <p:nvPicPr>
          <p:cNvPr id="18434"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037730" y="1824318"/>
            <a:ext cx="1887251" cy="2071687"/>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124200" y="4646386"/>
            <a:ext cx="3276600" cy="21844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16724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Characteristics </a:t>
            </a:r>
            <a:r>
              <a:rPr lang="en-US" dirty="0" smtClean="0"/>
              <a:t>(3)</a:t>
            </a:r>
            <a:endParaRPr lang="en-US" dirty="0"/>
          </a:p>
        </p:txBody>
      </p:sp>
      <p:sp>
        <p:nvSpPr>
          <p:cNvPr id="3" name="Content Placeholder 2"/>
          <p:cNvSpPr>
            <a:spLocks noGrp="1"/>
          </p:cNvSpPr>
          <p:nvPr>
            <p:ph idx="1"/>
          </p:nvPr>
        </p:nvSpPr>
        <p:spPr/>
        <p:txBody>
          <a:bodyPr/>
          <a:lstStyle/>
          <a:p>
            <a:pPr>
              <a:lnSpc>
                <a:spcPct val="100000"/>
              </a:lnSpc>
            </a:pPr>
            <a:r>
              <a:rPr lang="en-US" dirty="0">
                <a:solidFill>
                  <a:schemeClr val="accent5">
                    <a:lumMod val="20000"/>
                    <a:lumOff val="80000"/>
                  </a:schemeClr>
                </a:solidFill>
              </a:rPr>
              <a:t>Face-to-face communication </a:t>
            </a:r>
            <a:r>
              <a:rPr lang="en-US" dirty="0"/>
              <a:t>over written documents </a:t>
            </a:r>
          </a:p>
          <a:p>
            <a:pPr lvl="1">
              <a:lnSpc>
                <a:spcPct val="100000"/>
              </a:lnSpc>
            </a:pPr>
            <a:r>
              <a:rPr lang="en-US" dirty="0" smtClean="0"/>
              <a:t>Most </a:t>
            </a:r>
            <a:r>
              <a:rPr lang="en-US" dirty="0"/>
              <a:t>agile teams work in a </a:t>
            </a:r>
            <a:r>
              <a:rPr lang="en-US" dirty="0">
                <a:solidFill>
                  <a:schemeClr val="accent5">
                    <a:lumMod val="20000"/>
                    <a:lumOff val="80000"/>
                  </a:schemeClr>
                </a:solidFill>
              </a:rPr>
              <a:t>single open office </a:t>
            </a:r>
            <a:r>
              <a:rPr lang="en-US" dirty="0"/>
              <a:t>(called a bullpen</a:t>
            </a:r>
            <a:r>
              <a:rPr lang="en-US" dirty="0" smtClean="0"/>
              <a:t>)</a:t>
            </a:r>
          </a:p>
          <a:p>
            <a:pPr lvl="1">
              <a:lnSpc>
                <a:spcPct val="100000"/>
              </a:lnSpc>
            </a:pPr>
            <a:r>
              <a:rPr lang="en-US" dirty="0">
                <a:solidFill>
                  <a:schemeClr val="accent5">
                    <a:lumMod val="20000"/>
                    <a:lumOff val="80000"/>
                  </a:schemeClr>
                </a:solidFill>
              </a:rPr>
              <a:t>Team size </a:t>
            </a:r>
            <a:r>
              <a:rPr lang="en-US" dirty="0"/>
              <a:t>is typically small (5-9 people) </a:t>
            </a:r>
            <a:endParaRPr lang="en-US" dirty="0" smtClean="0"/>
          </a:p>
          <a:p>
            <a:pPr lvl="1">
              <a:lnSpc>
                <a:spcPct val="100000"/>
              </a:lnSpc>
            </a:pPr>
            <a:r>
              <a:rPr lang="en-US" dirty="0" smtClean="0"/>
              <a:t>Videoconferencing</a:t>
            </a:r>
            <a:r>
              <a:rPr lang="en-US" dirty="0"/>
              <a:t>, voice, e-mail, etc</a:t>
            </a:r>
            <a:r>
              <a:rPr lang="en-US" dirty="0" smtClean="0"/>
              <a:t>. for teams not in the same location</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37</a:t>
            </a:fld>
            <a:endParaRPr lang="en-US" dirty="0"/>
          </a:p>
        </p:txBody>
      </p:sp>
      <p:pic>
        <p:nvPicPr>
          <p:cNvPr id="19458"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486400" y="4724400"/>
            <a:ext cx="2590800" cy="17272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9794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Characteristics </a:t>
            </a:r>
            <a:r>
              <a:rPr lang="en-US" dirty="0" smtClean="0"/>
              <a:t>(4)</a:t>
            </a:r>
            <a:endParaRPr lang="en-US" dirty="0"/>
          </a:p>
        </p:txBody>
      </p:sp>
      <p:sp>
        <p:nvSpPr>
          <p:cNvPr id="3" name="Content Placeholder 2"/>
          <p:cNvSpPr>
            <a:spLocks noGrp="1"/>
          </p:cNvSpPr>
          <p:nvPr>
            <p:ph idx="1"/>
          </p:nvPr>
        </p:nvSpPr>
        <p:spPr/>
        <p:txBody>
          <a:bodyPr/>
          <a:lstStyle/>
          <a:p>
            <a:pPr marL="228600" indent="-228600">
              <a:lnSpc>
                <a:spcPct val="100000"/>
              </a:lnSpc>
              <a:tabLst>
                <a:tab pos="457200" algn="l"/>
              </a:tabLst>
            </a:pPr>
            <a:r>
              <a:rPr lang="en-US" dirty="0" smtClean="0"/>
              <a:t>Agile teams contain </a:t>
            </a:r>
            <a:r>
              <a:rPr lang="en-US" dirty="0"/>
              <a:t>a </a:t>
            </a:r>
            <a:r>
              <a:rPr lang="en-US" dirty="0">
                <a:solidFill>
                  <a:schemeClr val="accent5">
                    <a:lumMod val="20000"/>
                    <a:lumOff val="80000"/>
                  </a:schemeClr>
                </a:solidFill>
              </a:rPr>
              <a:t>customer </a:t>
            </a:r>
            <a:r>
              <a:rPr lang="en-US" dirty="0" smtClean="0">
                <a:solidFill>
                  <a:schemeClr val="accent5">
                    <a:lumMod val="20000"/>
                    <a:lumOff val="80000"/>
                  </a:schemeClr>
                </a:solidFill>
              </a:rPr>
              <a:t>representative</a:t>
            </a:r>
          </a:p>
          <a:p>
            <a:pPr marL="577850" lvl="1" indent="-220663">
              <a:lnSpc>
                <a:spcPct val="100000"/>
              </a:lnSpc>
            </a:pPr>
            <a:r>
              <a:rPr lang="en-US" dirty="0" smtClean="0"/>
              <a:t>Answers </a:t>
            </a:r>
            <a:r>
              <a:rPr lang="en-US" dirty="0"/>
              <a:t>mid-iteration problem-domain </a:t>
            </a:r>
            <a:r>
              <a:rPr lang="en-US" dirty="0" smtClean="0"/>
              <a:t>questions</a:t>
            </a:r>
          </a:p>
          <a:p>
            <a:pPr marL="577850" lvl="1" indent="-220663">
              <a:lnSpc>
                <a:spcPct val="100000"/>
              </a:lnSpc>
            </a:pPr>
            <a:r>
              <a:rPr lang="en-US" dirty="0"/>
              <a:t>At the end of each </a:t>
            </a:r>
            <a:r>
              <a:rPr lang="en-US" dirty="0" smtClean="0"/>
              <a:t>iteration participates in reviewing progress </a:t>
            </a:r>
            <a:r>
              <a:rPr lang="en-US" dirty="0"/>
              <a:t>and </a:t>
            </a:r>
            <a:r>
              <a:rPr lang="en-US" dirty="0" smtClean="0"/>
              <a:t>re-evaluating priorities</a:t>
            </a:r>
          </a:p>
          <a:p>
            <a:pPr marL="228600" indent="-228600">
              <a:lnSpc>
                <a:spcPct val="100000"/>
              </a:lnSpc>
              <a:tabLst>
                <a:tab pos="349250" algn="l"/>
              </a:tabLst>
            </a:pPr>
            <a:r>
              <a:rPr lang="en-US" dirty="0" smtClean="0"/>
              <a:t>Routine </a:t>
            </a:r>
            <a:r>
              <a:rPr lang="en-US" dirty="0"/>
              <a:t>and formal daily </a:t>
            </a:r>
            <a:r>
              <a:rPr lang="en-US" dirty="0" smtClean="0"/>
              <a:t/>
            </a:r>
            <a:br>
              <a:rPr lang="en-US" dirty="0" smtClean="0"/>
            </a:br>
            <a:r>
              <a:rPr lang="en-US" dirty="0" smtClean="0"/>
              <a:t>face-to-face </a:t>
            </a:r>
            <a:r>
              <a:rPr lang="en-US" dirty="0" smtClean="0">
                <a:solidFill>
                  <a:schemeClr val="accent5">
                    <a:lumMod val="20000"/>
                    <a:lumOff val="80000"/>
                  </a:schemeClr>
                </a:solidFill>
              </a:rPr>
              <a:t>debrief </a:t>
            </a:r>
            <a:br>
              <a:rPr lang="en-US" dirty="0" smtClean="0">
                <a:solidFill>
                  <a:schemeClr val="accent5">
                    <a:lumMod val="20000"/>
                    <a:lumOff val="80000"/>
                  </a:schemeClr>
                </a:solidFill>
              </a:rPr>
            </a:br>
            <a:r>
              <a:rPr lang="en-US" dirty="0" smtClean="0">
                <a:solidFill>
                  <a:schemeClr val="accent5">
                    <a:lumMod val="20000"/>
                    <a:lumOff val="80000"/>
                  </a:schemeClr>
                </a:solidFill>
              </a:rPr>
              <a:t>meetings </a:t>
            </a:r>
            <a:r>
              <a:rPr lang="en-US" dirty="0" smtClean="0"/>
              <a:t>among </a:t>
            </a:r>
            <a:r>
              <a:rPr lang="en-US" dirty="0"/>
              <a:t>team </a:t>
            </a:r>
            <a:r>
              <a:rPr lang="en-US" dirty="0" smtClean="0"/>
              <a:t/>
            </a:r>
            <a:br>
              <a:rPr lang="en-US" dirty="0" smtClean="0"/>
            </a:br>
            <a:r>
              <a:rPr lang="en-US" dirty="0" smtClean="0"/>
              <a:t>members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38</a:t>
            </a:fld>
            <a:endParaRPr lang="en-US" dirty="0"/>
          </a:p>
        </p:txBody>
      </p:sp>
      <p:pic>
        <p:nvPicPr>
          <p:cNvPr id="20482"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181600" y="4087586"/>
            <a:ext cx="3361632" cy="2237014"/>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83178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143000"/>
            <a:ext cx="7924800" cy="685800"/>
          </a:xfrm>
        </p:spPr>
        <p:txBody>
          <a:bodyPr/>
          <a:lstStyle/>
          <a:p>
            <a:r>
              <a:rPr lang="en-US" dirty="0" smtClean="0"/>
              <a:t>Test Driven Development</a:t>
            </a:r>
            <a:endParaRPr lang="en-US" dirty="0"/>
          </a:p>
        </p:txBody>
      </p:sp>
      <p:sp>
        <p:nvSpPr>
          <p:cNvPr id="3" name="Subtitle 2"/>
          <p:cNvSpPr>
            <a:spLocks noGrp="1"/>
          </p:cNvSpPr>
          <p:nvPr>
            <p:ph type="subTitle" idx="1"/>
          </p:nvPr>
        </p:nvSpPr>
        <p:spPr>
          <a:xfrm>
            <a:off x="609600" y="1981200"/>
            <a:ext cx="7924800" cy="569120"/>
          </a:xfrm>
        </p:spPr>
        <p:txBody>
          <a:bodyPr/>
          <a:lstStyle/>
          <a:p>
            <a:r>
              <a:rPr lang="en-US" dirty="0" smtClean="0"/>
              <a:t>Tests First – Code Later</a:t>
            </a:r>
            <a:endParaRPr lang="en-US" dirty="0"/>
          </a:p>
        </p:txBody>
      </p:sp>
      <p:pic>
        <p:nvPicPr>
          <p:cNvPr id="40962"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981200" y="2743199"/>
            <a:ext cx="5181600" cy="3461393"/>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307436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2"/>
          <p:cNvSpPr>
            <a:spLocks noGrp="1" noChangeArrowheads="1"/>
          </p:cNvSpPr>
          <p:nvPr>
            <p:ph type="title"/>
          </p:nvPr>
        </p:nvSpPr>
        <p:spPr>
          <a:xfrm>
            <a:off x="1828800" y="304800"/>
            <a:ext cx="7086600" cy="914400"/>
          </a:xfrm>
        </p:spPr>
        <p:txBody>
          <a:bodyPr/>
          <a:lstStyle/>
          <a:p>
            <a:r>
              <a:rPr lang="en-US" dirty="0"/>
              <a:t>What is a Development </a:t>
            </a:r>
            <a:r>
              <a:rPr lang="en-US" dirty="0" smtClean="0"/>
              <a:t>Model?</a:t>
            </a:r>
            <a:endParaRPr lang="en-US" dirty="0"/>
          </a:p>
        </p:txBody>
      </p:sp>
      <p:sp>
        <p:nvSpPr>
          <p:cNvPr id="501763" name="Rectangle 3"/>
          <p:cNvSpPr>
            <a:spLocks noGrp="1" noChangeArrowheads="1"/>
          </p:cNvSpPr>
          <p:nvPr>
            <p:ph type="body" idx="1"/>
          </p:nvPr>
        </p:nvSpPr>
        <p:spPr>
          <a:xfrm>
            <a:off x="228600" y="1447800"/>
            <a:ext cx="8686800" cy="5257800"/>
          </a:xfrm>
        </p:spPr>
        <p:txBody>
          <a:bodyPr/>
          <a:lstStyle/>
          <a:p>
            <a:pPr>
              <a:lnSpc>
                <a:spcPct val="100000"/>
              </a:lnSpc>
              <a:spcBef>
                <a:spcPts val="1200"/>
              </a:spcBef>
            </a:pPr>
            <a:r>
              <a:rPr lang="en-US" dirty="0"/>
              <a:t>A </a:t>
            </a:r>
            <a:r>
              <a:rPr lang="en-US" dirty="0">
                <a:solidFill>
                  <a:schemeClr val="accent5">
                    <a:lumMod val="20000"/>
                    <a:lumOff val="80000"/>
                  </a:schemeClr>
                </a:solidFill>
              </a:rPr>
              <a:t>development </a:t>
            </a:r>
            <a:r>
              <a:rPr lang="en-US" dirty="0" smtClean="0">
                <a:solidFill>
                  <a:schemeClr val="accent5">
                    <a:lumMod val="20000"/>
                    <a:lumOff val="80000"/>
                  </a:schemeClr>
                </a:solidFill>
              </a:rPr>
              <a:t>model (methodology) </a:t>
            </a:r>
            <a:r>
              <a:rPr lang="en-US" dirty="0"/>
              <a:t>is a set of practices and procedures for </a:t>
            </a:r>
            <a:r>
              <a:rPr lang="en-US" dirty="0" smtClean="0"/>
              <a:t>organizing the software development process</a:t>
            </a:r>
            <a:endParaRPr lang="en-US" dirty="0"/>
          </a:p>
          <a:p>
            <a:pPr lvl="1">
              <a:lnSpc>
                <a:spcPct val="100000"/>
              </a:lnSpc>
              <a:spcBef>
                <a:spcPts val="1200"/>
              </a:spcBef>
            </a:pPr>
            <a:r>
              <a:rPr lang="en-US" dirty="0" smtClean="0"/>
              <a:t>A </a:t>
            </a:r>
            <a:r>
              <a:rPr lang="en-US" dirty="0"/>
              <a:t>set of rules that developers have to follow</a:t>
            </a:r>
          </a:p>
          <a:p>
            <a:pPr lvl="1">
              <a:lnSpc>
                <a:spcPct val="100000"/>
              </a:lnSpc>
              <a:spcBef>
                <a:spcPts val="1200"/>
              </a:spcBef>
            </a:pPr>
            <a:r>
              <a:rPr lang="en-US" dirty="0" smtClean="0"/>
              <a:t>A set of conventions the organization decides to follow</a:t>
            </a:r>
          </a:p>
          <a:p>
            <a:pPr lvl="1">
              <a:lnSpc>
                <a:spcPct val="100000"/>
              </a:lnSpc>
              <a:spcBef>
                <a:spcPts val="1200"/>
              </a:spcBef>
            </a:pPr>
            <a:r>
              <a:rPr lang="en-US" dirty="0" smtClean="0"/>
              <a:t>A </a:t>
            </a:r>
            <a:r>
              <a:rPr lang="en-US" dirty="0"/>
              <a:t>systematical, engineering approach for organizing </a:t>
            </a:r>
            <a:r>
              <a:rPr lang="en-US" dirty="0" smtClean="0"/>
              <a:t>and managing software </a:t>
            </a:r>
            <a:r>
              <a:rPr lang="en-US" dirty="0"/>
              <a:t>projects</a:t>
            </a:r>
          </a:p>
        </p:txBody>
      </p:sp>
    </p:spTree>
    <p:extLst>
      <p:ext uri="{BB962C8B-B14F-4D97-AF65-F5344CB8AC3E}">
        <p14:creationId xmlns:p14="http://schemas.microsoft.com/office/powerpoint/2010/main" val="26576045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The Test Driven Development Cycle</a:t>
            </a:r>
            <a:endParaRPr lang="en-US" dirty="0"/>
          </a:p>
        </p:txBody>
      </p:sp>
      <p:sp>
        <p:nvSpPr>
          <p:cNvPr id="3" name="Content Placeholder 2"/>
          <p:cNvSpPr>
            <a:spLocks noGrp="1"/>
          </p:cNvSpPr>
          <p:nvPr>
            <p:ph idx="1"/>
          </p:nvPr>
        </p:nvSpPr>
        <p:spPr>
          <a:xfrm>
            <a:off x="228600" y="1219200"/>
            <a:ext cx="8686800" cy="5410200"/>
          </a:xfrm>
        </p:spPr>
        <p:txBody>
          <a:bodyPr/>
          <a:lstStyle/>
          <a:p>
            <a:pPr>
              <a:lnSpc>
                <a:spcPct val="100000"/>
              </a:lnSpc>
            </a:pPr>
            <a:r>
              <a:rPr lang="en-US" dirty="0"/>
              <a:t>Test-driven development (TDD</a:t>
            </a:r>
            <a:r>
              <a:rPr lang="en-US" dirty="0" smtClean="0"/>
              <a:t>) relies on the repetition of a very short cycle:</a:t>
            </a:r>
          </a:p>
          <a:p>
            <a:pPr marL="739775" lvl="1" indent="-382588">
              <a:lnSpc>
                <a:spcPct val="100000"/>
              </a:lnSpc>
              <a:buFont typeface="+mj-lt"/>
              <a:buAutoNum type="alphaLcParenR"/>
            </a:pPr>
            <a:r>
              <a:rPr lang="en-US" dirty="0" smtClean="0"/>
              <a:t>Write </a:t>
            </a:r>
            <a:r>
              <a:rPr lang="en-US" dirty="0"/>
              <a:t>a </a:t>
            </a:r>
            <a:r>
              <a:rPr lang="en-US" dirty="0">
                <a:solidFill>
                  <a:schemeClr val="accent5">
                    <a:lumMod val="20000"/>
                    <a:lumOff val="80000"/>
                  </a:schemeClr>
                </a:solidFill>
              </a:rPr>
              <a:t>failing automated test </a:t>
            </a:r>
            <a:r>
              <a:rPr lang="en-US" dirty="0" smtClean="0"/>
              <a:t>case</a:t>
            </a:r>
          </a:p>
          <a:p>
            <a:pPr marL="914400" lvl="2" indent="-266700">
              <a:lnSpc>
                <a:spcPct val="100000"/>
              </a:lnSpc>
            </a:pPr>
            <a:r>
              <a:rPr lang="en-US" dirty="0"/>
              <a:t>D</a:t>
            </a:r>
            <a:r>
              <a:rPr lang="en-US" dirty="0" smtClean="0"/>
              <a:t>efines </a:t>
            </a:r>
            <a:r>
              <a:rPr lang="en-US" dirty="0"/>
              <a:t>a desired improvement or new </a:t>
            </a:r>
            <a:r>
              <a:rPr lang="en-US" dirty="0" smtClean="0"/>
              <a:t>function</a:t>
            </a:r>
          </a:p>
          <a:p>
            <a:pPr marL="739775" lvl="1" indent="-382588">
              <a:lnSpc>
                <a:spcPct val="100000"/>
              </a:lnSpc>
              <a:buFont typeface="+mj-lt"/>
              <a:buAutoNum type="alphaLcParenR"/>
            </a:pPr>
            <a:r>
              <a:rPr lang="en-US" dirty="0" smtClean="0">
                <a:solidFill>
                  <a:schemeClr val="accent5">
                    <a:lumMod val="20000"/>
                    <a:lumOff val="80000"/>
                  </a:schemeClr>
                </a:solidFill>
              </a:rPr>
              <a:t>Produce code </a:t>
            </a:r>
            <a:r>
              <a:rPr lang="en-US" dirty="0" smtClean="0"/>
              <a:t>to pass that test</a:t>
            </a:r>
          </a:p>
          <a:p>
            <a:pPr marL="739775" lvl="1" indent="-382588">
              <a:lnSpc>
                <a:spcPct val="100000"/>
              </a:lnSpc>
              <a:buFont typeface="+mj-lt"/>
              <a:buAutoNum type="alphaLcParenR"/>
            </a:pPr>
            <a:r>
              <a:rPr lang="en-US" dirty="0" smtClean="0"/>
              <a:t>Finally </a:t>
            </a:r>
            <a:r>
              <a:rPr lang="en-US" dirty="0" smtClean="0">
                <a:solidFill>
                  <a:schemeClr val="accent5">
                    <a:lumMod val="20000"/>
                    <a:lumOff val="80000"/>
                  </a:schemeClr>
                </a:solidFill>
              </a:rPr>
              <a:t>refactor</a:t>
            </a:r>
            <a:r>
              <a:rPr lang="en-US" dirty="0" smtClean="0"/>
              <a:t> the new code to acceptable standards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40</a:t>
            </a:fld>
            <a:endParaRPr lang="en-US" dirty="0"/>
          </a:p>
        </p:txBody>
      </p:sp>
      <p:pic>
        <p:nvPicPr>
          <p:cNvPr id="5"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066190" y="5105401"/>
            <a:ext cx="1412422" cy="1381312"/>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73463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t>Development Cycle</a:t>
            </a:r>
          </a:p>
        </p:txBody>
      </p:sp>
      <p:grpSp>
        <p:nvGrpSpPr>
          <p:cNvPr id="35" name="Group 34"/>
          <p:cNvGrpSpPr/>
          <p:nvPr/>
        </p:nvGrpSpPr>
        <p:grpSpPr>
          <a:xfrm>
            <a:off x="1970424" y="4191000"/>
            <a:ext cx="4538099" cy="501273"/>
            <a:chOff x="70531" y="4130990"/>
            <a:chExt cx="2162490" cy="1040180"/>
          </a:xfrm>
          <a:scene3d>
            <a:camera prst="orthographicFront"/>
            <a:lightRig rig="threePt" dir="t"/>
          </a:scene3d>
        </p:grpSpPr>
        <p:sp>
          <p:nvSpPr>
            <p:cNvPr id="36" name="Rounded Rectangle 35"/>
            <p:cNvSpPr/>
            <p:nvPr/>
          </p:nvSpPr>
          <p:spPr>
            <a:xfrm>
              <a:off x="70531" y="4130990"/>
              <a:ext cx="2162490" cy="1040180"/>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37" name="Rounded Rectangle 4"/>
            <p:cNvSpPr/>
            <p:nvPr/>
          </p:nvSpPr>
          <p:spPr>
            <a:xfrm>
              <a:off x="115755" y="4161456"/>
              <a:ext cx="2101558" cy="979248"/>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a:lnSpc>
                  <a:spcPct val="90000"/>
                </a:lnSpc>
                <a:spcAft>
                  <a:spcPct val="35000"/>
                </a:spcAft>
              </a:pPr>
              <a:r>
                <a:rPr lang="en-US" sz="2400" b="1" dirty="0" smtClean="0">
                  <a:effectLst>
                    <a:outerShdw blurRad="38100" dist="38100" dir="2700000" algn="tl">
                      <a:srgbClr val="000000">
                        <a:alpha val="43137"/>
                      </a:srgbClr>
                    </a:outerShdw>
                  </a:effectLst>
                </a:rPr>
                <a:t>Write code/Refactor</a:t>
              </a:r>
              <a:endParaRPr lang="en-US" sz="2400" b="1" dirty="0">
                <a:effectLst>
                  <a:outerShdw blurRad="38100" dist="38100" dir="2700000" algn="tl">
                    <a:srgbClr val="000000">
                      <a:alpha val="43137"/>
                    </a:srgbClr>
                  </a:outerShdw>
                </a:effectLst>
              </a:endParaRPr>
            </a:p>
          </p:txBody>
        </p:sp>
      </p:grpSp>
      <p:grpSp>
        <p:nvGrpSpPr>
          <p:cNvPr id="38" name="Group 37"/>
          <p:cNvGrpSpPr/>
          <p:nvPr/>
        </p:nvGrpSpPr>
        <p:grpSpPr>
          <a:xfrm>
            <a:off x="1970424" y="1905000"/>
            <a:ext cx="4538099" cy="501273"/>
            <a:chOff x="70531" y="4130990"/>
            <a:chExt cx="2162490" cy="1040180"/>
          </a:xfrm>
          <a:scene3d>
            <a:camera prst="orthographicFront"/>
            <a:lightRig rig="threePt" dir="t"/>
          </a:scene3d>
        </p:grpSpPr>
        <p:sp>
          <p:nvSpPr>
            <p:cNvPr id="39" name="Rounded Rectangle 38"/>
            <p:cNvSpPr/>
            <p:nvPr/>
          </p:nvSpPr>
          <p:spPr>
            <a:xfrm>
              <a:off x="70531" y="4130990"/>
              <a:ext cx="2162490" cy="1040180"/>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40" name="Rounded Rectangle 4"/>
            <p:cNvSpPr/>
            <p:nvPr/>
          </p:nvSpPr>
          <p:spPr>
            <a:xfrm>
              <a:off x="115755" y="4161456"/>
              <a:ext cx="2101558" cy="979247"/>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a:lnSpc>
                  <a:spcPct val="90000"/>
                </a:lnSpc>
                <a:spcAft>
                  <a:spcPct val="35000"/>
                </a:spcAft>
              </a:pPr>
              <a:r>
                <a:rPr lang="en-US" sz="2400" b="1" dirty="0">
                  <a:effectLst>
                    <a:outerShdw blurRad="38100" dist="38100" dir="2700000" algn="tl">
                      <a:srgbClr val="000000">
                        <a:alpha val="43137"/>
                      </a:srgbClr>
                    </a:outerShdw>
                  </a:effectLst>
                </a:rPr>
                <a:t>Add a test</a:t>
              </a:r>
            </a:p>
          </p:txBody>
        </p:sp>
      </p:grpSp>
      <p:grpSp>
        <p:nvGrpSpPr>
          <p:cNvPr id="41" name="Group 40"/>
          <p:cNvGrpSpPr/>
          <p:nvPr/>
        </p:nvGrpSpPr>
        <p:grpSpPr>
          <a:xfrm>
            <a:off x="1970424" y="3080127"/>
            <a:ext cx="4538099" cy="501273"/>
            <a:chOff x="70531" y="4130990"/>
            <a:chExt cx="2162490" cy="1040180"/>
          </a:xfrm>
          <a:scene3d>
            <a:camera prst="orthographicFront"/>
            <a:lightRig rig="threePt" dir="t"/>
          </a:scene3d>
        </p:grpSpPr>
        <p:sp>
          <p:nvSpPr>
            <p:cNvPr id="42" name="Rounded Rectangle 41"/>
            <p:cNvSpPr/>
            <p:nvPr/>
          </p:nvSpPr>
          <p:spPr>
            <a:xfrm>
              <a:off x="70531" y="4130990"/>
              <a:ext cx="2162490" cy="1040180"/>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43" name="Rounded Rectangle 4"/>
            <p:cNvSpPr/>
            <p:nvPr/>
          </p:nvSpPr>
          <p:spPr>
            <a:xfrm>
              <a:off x="115755" y="4161456"/>
              <a:ext cx="2101558" cy="979248"/>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a:lnSpc>
                  <a:spcPct val="90000"/>
                </a:lnSpc>
                <a:spcAft>
                  <a:spcPct val="35000"/>
                </a:spcAft>
              </a:pPr>
              <a:r>
                <a:rPr lang="en-US" sz="2400" b="1" dirty="0">
                  <a:effectLst>
                    <a:outerShdw blurRad="38100" dist="38100" dir="2700000" algn="tl">
                      <a:srgbClr val="000000">
                        <a:alpha val="43137"/>
                      </a:srgbClr>
                    </a:outerShdw>
                  </a:effectLst>
                </a:rPr>
                <a:t>Run the tests</a:t>
              </a:r>
            </a:p>
          </p:txBody>
        </p:sp>
      </p:grpSp>
      <p:grpSp>
        <p:nvGrpSpPr>
          <p:cNvPr id="44" name="Group 43"/>
          <p:cNvGrpSpPr/>
          <p:nvPr/>
        </p:nvGrpSpPr>
        <p:grpSpPr>
          <a:xfrm>
            <a:off x="1970424" y="5289927"/>
            <a:ext cx="4538099" cy="501273"/>
            <a:chOff x="70531" y="4130990"/>
            <a:chExt cx="2162490" cy="1040180"/>
          </a:xfrm>
          <a:scene3d>
            <a:camera prst="orthographicFront"/>
            <a:lightRig rig="threePt" dir="t"/>
          </a:scene3d>
        </p:grpSpPr>
        <p:sp>
          <p:nvSpPr>
            <p:cNvPr id="45" name="Rounded Rectangle 44"/>
            <p:cNvSpPr/>
            <p:nvPr/>
          </p:nvSpPr>
          <p:spPr>
            <a:xfrm>
              <a:off x="70531" y="4130990"/>
              <a:ext cx="2162490" cy="1040180"/>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46" name="Rounded Rectangle 4"/>
            <p:cNvSpPr/>
            <p:nvPr/>
          </p:nvSpPr>
          <p:spPr>
            <a:xfrm>
              <a:off x="115755" y="4161456"/>
              <a:ext cx="2101558" cy="979247"/>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a:lnSpc>
                  <a:spcPct val="90000"/>
                </a:lnSpc>
                <a:spcAft>
                  <a:spcPct val="35000"/>
                </a:spcAft>
              </a:pPr>
              <a:r>
                <a:rPr lang="en-US" sz="2400" b="1" dirty="0">
                  <a:effectLst>
                    <a:outerShdw blurRad="38100" dist="38100" dir="2700000" algn="tl">
                      <a:srgbClr val="000000">
                        <a:alpha val="43137"/>
                      </a:srgbClr>
                    </a:outerShdw>
                  </a:effectLst>
                </a:rPr>
                <a:t>Run the tests</a:t>
              </a:r>
            </a:p>
          </p:txBody>
        </p:sp>
      </p:grpSp>
      <p:sp>
        <p:nvSpPr>
          <p:cNvPr id="3" name="Oval 2"/>
          <p:cNvSpPr/>
          <p:nvPr/>
        </p:nvSpPr>
        <p:spPr>
          <a:xfrm>
            <a:off x="4010873" y="1066800"/>
            <a:ext cx="457200" cy="45720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4125173" y="6172200"/>
            <a:ext cx="228600" cy="22860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a:stCxn id="42" idx="1"/>
            <a:endCxn id="39" idx="1"/>
          </p:cNvCxnSpPr>
          <p:nvPr/>
        </p:nvCxnSpPr>
        <p:spPr>
          <a:xfrm rot="10800000">
            <a:off x="1970424" y="2155638"/>
            <a:ext cx="12700" cy="1175127"/>
          </a:xfrm>
          <a:prstGeom prst="bentConnector3">
            <a:avLst>
              <a:gd name="adj1" fmla="val 3514283"/>
            </a:avLst>
          </a:prstGeom>
          <a:ln w="38100">
            <a:solidFill>
              <a:schemeClr val="accent5">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4239473" y="1524000"/>
            <a:ext cx="1" cy="381000"/>
          </a:xfrm>
          <a:prstGeom prst="straightConnector1">
            <a:avLst/>
          </a:prstGeom>
          <a:ln w="38100">
            <a:solidFill>
              <a:schemeClr val="accent5">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4239473" y="2406273"/>
            <a:ext cx="0" cy="673854"/>
          </a:xfrm>
          <a:prstGeom prst="straightConnector1">
            <a:avLst/>
          </a:prstGeom>
          <a:ln w="38100">
            <a:solidFill>
              <a:schemeClr val="accent5">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4239473" y="3566718"/>
            <a:ext cx="0" cy="638964"/>
          </a:xfrm>
          <a:prstGeom prst="straightConnector1">
            <a:avLst/>
          </a:prstGeom>
          <a:ln w="38100">
            <a:solidFill>
              <a:schemeClr val="accent5">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4239473" y="4692273"/>
            <a:ext cx="0" cy="597654"/>
          </a:xfrm>
          <a:prstGeom prst="straightConnector1">
            <a:avLst/>
          </a:prstGeom>
          <a:ln w="38100">
            <a:solidFill>
              <a:schemeClr val="accent5">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4239473" y="5791200"/>
            <a:ext cx="0" cy="381000"/>
          </a:xfrm>
          <a:prstGeom prst="straightConnector1">
            <a:avLst/>
          </a:prstGeom>
          <a:ln w="38100">
            <a:solidFill>
              <a:schemeClr val="accent5">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4"/>
          <p:cNvCxnSpPr>
            <a:stCxn id="45" idx="1"/>
            <a:endCxn id="36" idx="1"/>
          </p:cNvCxnSpPr>
          <p:nvPr/>
        </p:nvCxnSpPr>
        <p:spPr>
          <a:xfrm rot="10800000">
            <a:off x="1970424" y="4441638"/>
            <a:ext cx="12700" cy="1098927"/>
          </a:xfrm>
          <a:prstGeom prst="bentConnector3">
            <a:avLst>
              <a:gd name="adj1" fmla="val 3514283"/>
            </a:avLst>
          </a:prstGeom>
          <a:ln w="38100">
            <a:solidFill>
              <a:schemeClr val="accent5">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2" name="Straight Arrow Connector 4"/>
          <p:cNvCxnSpPr>
            <a:stCxn id="45" idx="3"/>
            <a:endCxn id="39" idx="3"/>
          </p:cNvCxnSpPr>
          <p:nvPr/>
        </p:nvCxnSpPr>
        <p:spPr>
          <a:xfrm flipV="1">
            <a:off x="6508523" y="2155637"/>
            <a:ext cx="12700" cy="3384927"/>
          </a:xfrm>
          <a:prstGeom prst="bentConnector3">
            <a:avLst>
              <a:gd name="adj1" fmla="val 4085717"/>
            </a:avLst>
          </a:prstGeom>
          <a:ln w="38100">
            <a:solidFill>
              <a:schemeClr val="accent5">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sp>
        <p:nvSpPr>
          <p:cNvPr id="88" name="Text Box 45"/>
          <p:cNvSpPr txBox="1">
            <a:spLocks noChangeArrowheads="1"/>
          </p:cNvSpPr>
          <p:nvPr/>
        </p:nvSpPr>
        <p:spPr bwMode="auto">
          <a:xfrm>
            <a:off x="7109398" y="3406914"/>
            <a:ext cx="180600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000" b="1" dirty="0">
                <a:effectLst>
                  <a:outerShdw blurRad="38100" dist="38100" dir="2700000" algn="tl">
                    <a:srgbClr val="000000">
                      <a:alpha val="43137"/>
                    </a:srgbClr>
                  </a:outerShdw>
                </a:effectLst>
              </a:rPr>
              <a:t>[Development </a:t>
            </a:r>
          </a:p>
          <a:p>
            <a:r>
              <a:rPr lang="en-US" sz="2000" b="1" dirty="0">
                <a:effectLst>
                  <a:outerShdw blurRad="38100" dist="38100" dir="2700000" algn="tl">
                    <a:srgbClr val="000000">
                      <a:alpha val="43137"/>
                    </a:srgbClr>
                  </a:outerShdw>
                </a:effectLst>
              </a:rPr>
              <a:t>   continues]</a:t>
            </a:r>
          </a:p>
        </p:txBody>
      </p:sp>
      <p:sp>
        <p:nvSpPr>
          <p:cNvPr id="89" name="Text Box 45"/>
          <p:cNvSpPr txBox="1">
            <a:spLocks noChangeArrowheads="1"/>
          </p:cNvSpPr>
          <p:nvPr/>
        </p:nvSpPr>
        <p:spPr bwMode="auto">
          <a:xfrm>
            <a:off x="609600" y="4791045"/>
            <a:ext cx="75371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000" b="1" dirty="0">
                <a:effectLst>
                  <a:outerShdw blurRad="38100" dist="38100" dir="2700000" algn="tl">
                    <a:srgbClr val="000000">
                      <a:alpha val="43137"/>
                    </a:srgbClr>
                  </a:outerShdw>
                </a:effectLst>
              </a:rPr>
              <a:t>[</a:t>
            </a:r>
            <a:r>
              <a:rPr lang="en-US" sz="2000" b="1" dirty="0" smtClean="0">
                <a:effectLst>
                  <a:outerShdw blurRad="38100" dist="38100" dir="2700000" algn="tl">
                    <a:srgbClr val="000000">
                      <a:alpha val="43137"/>
                    </a:srgbClr>
                  </a:outerShdw>
                </a:effectLst>
              </a:rPr>
              <a:t>Fail]</a:t>
            </a:r>
            <a:endParaRPr lang="en-US" sz="2000" b="1" dirty="0">
              <a:effectLst>
                <a:outerShdw blurRad="38100" dist="38100" dir="2700000" algn="tl">
                  <a:srgbClr val="000000">
                    <a:alpha val="43137"/>
                  </a:srgbClr>
                </a:outerShdw>
              </a:effectLst>
            </a:endParaRPr>
          </a:p>
        </p:txBody>
      </p:sp>
      <p:sp>
        <p:nvSpPr>
          <p:cNvPr id="90" name="Text Box 45"/>
          <p:cNvSpPr txBox="1">
            <a:spLocks noChangeArrowheads="1"/>
          </p:cNvSpPr>
          <p:nvPr/>
        </p:nvSpPr>
        <p:spPr bwMode="auto">
          <a:xfrm>
            <a:off x="4482587" y="6086445"/>
            <a:ext cx="263048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000" b="1" dirty="0">
                <a:effectLst>
                  <a:outerShdw blurRad="38100" dist="38100" dir="2700000" algn="tl">
                    <a:srgbClr val="000000">
                      <a:alpha val="43137"/>
                    </a:srgbClr>
                  </a:outerShdw>
                </a:effectLst>
              </a:rPr>
              <a:t>[Development stops]</a:t>
            </a:r>
          </a:p>
        </p:txBody>
      </p:sp>
      <p:sp>
        <p:nvSpPr>
          <p:cNvPr id="92" name="Text Box 45"/>
          <p:cNvSpPr txBox="1">
            <a:spLocks noChangeArrowheads="1"/>
          </p:cNvSpPr>
          <p:nvPr/>
        </p:nvSpPr>
        <p:spPr bwMode="auto">
          <a:xfrm>
            <a:off x="4482587" y="3686145"/>
            <a:ext cx="75371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000" b="1" dirty="0">
                <a:effectLst>
                  <a:outerShdw blurRad="38100" dist="38100" dir="2700000" algn="tl">
                    <a:srgbClr val="000000">
                      <a:alpha val="43137"/>
                    </a:srgbClr>
                  </a:outerShdw>
                </a:effectLst>
              </a:rPr>
              <a:t>[</a:t>
            </a:r>
            <a:r>
              <a:rPr lang="en-US" sz="2000" b="1" dirty="0" smtClean="0">
                <a:effectLst>
                  <a:outerShdw blurRad="38100" dist="38100" dir="2700000" algn="tl">
                    <a:srgbClr val="000000">
                      <a:alpha val="43137"/>
                    </a:srgbClr>
                  </a:outerShdw>
                </a:effectLst>
              </a:rPr>
              <a:t>Fail]</a:t>
            </a:r>
            <a:endParaRPr lang="en-US" sz="2000" b="1" dirty="0">
              <a:effectLst>
                <a:outerShdw blurRad="38100" dist="38100" dir="2700000" algn="tl">
                  <a:srgbClr val="000000">
                    <a:alpha val="43137"/>
                  </a:srgbClr>
                </a:outerShdw>
              </a:effectLst>
            </a:endParaRPr>
          </a:p>
        </p:txBody>
      </p:sp>
      <p:sp>
        <p:nvSpPr>
          <p:cNvPr id="93" name="Text Box 45"/>
          <p:cNvSpPr txBox="1">
            <a:spLocks noChangeArrowheads="1"/>
          </p:cNvSpPr>
          <p:nvPr/>
        </p:nvSpPr>
        <p:spPr bwMode="auto">
          <a:xfrm>
            <a:off x="533400" y="2543147"/>
            <a:ext cx="990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000" b="1" dirty="0" smtClean="0">
                <a:effectLst>
                  <a:outerShdw blurRad="38100" dist="38100" dir="2700000" algn="tl">
                    <a:srgbClr val="000000">
                      <a:alpha val="43137"/>
                    </a:srgbClr>
                  </a:outerShdw>
                </a:effectLst>
              </a:rPr>
              <a:t>[Pass]</a:t>
            </a:r>
            <a:endParaRPr lang="en-US"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993198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a:t>
            </a:r>
            <a:r>
              <a:rPr lang="en-US" dirty="0"/>
              <a:t>of TDD</a:t>
            </a:r>
          </a:p>
        </p:txBody>
      </p:sp>
      <p:sp>
        <p:nvSpPr>
          <p:cNvPr id="3" name="Content Placeholder 2"/>
          <p:cNvSpPr>
            <a:spLocks noGrp="1"/>
          </p:cNvSpPr>
          <p:nvPr>
            <p:ph idx="1"/>
          </p:nvPr>
        </p:nvSpPr>
        <p:spPr/>
        <p:txBody>
          <a:bodyPr/>
          <a:lstStyle/>
          <a:p>
            <a:pPr>
              <a:lnSpc>
                <a:spcPct val="100000"/>
              </a:lnSpc>
            </a:pPr>
            <a:r>
              <a:rPr lang="en-US" dirty="0" smtClean="0"/>
              <a:t>TDD </a:t>
            </a:r>
            <a:r>
              <a:rPr lang="en-US" dirty="0" smtClean="0">
                <a:solidFill>
                  <a:schemeClr val="accent5">
                    <a:lumMod val="20000"/>
                    <a:lumOff val="80000"/>
                  </a:schemeClr>
                </a:solidFill>
              </a:rPr>
              <a:t>shortens</a:t>
            </a:r>
            <a:r>
              <a:rPr lang="en-US" dirty="0" smtClean="0"/>
              <a:t> </a:t>
            </a:r>
            <a:r>
              <a:rPr lang="en-US" dirty="0"/>
              <a:t>the programming </a:t>
            </a:r>
            <a:r>
              <a:rPr lang="en-US" dirty="0">
                <a:solidFill>
                  <a:schemeClr val="accent5">
                    <a:lumMod val="20000"/>
                    <a:lumOff val="80000"/>
                  </a:schemeClr>
                </a:solidFill>
              </a:rPr>
              <a:t>feedback loop </a:t>
            </a:r>
          </a:p>
          <a:p>
            <a:pPr>
              <a:lnSpc>
                <a:spcPct val="100000"/>
              </a:lnSpc>
            </a:pPr>
            <a:r>
              <a:rPr lang="en-US" dirty="0" smtClean="0"/>
              <a:t>TDD provides </a:t>
            </a:r>
            <a:r>
              <a:rPr lang="en-US" dirty="0">
                <a:solidFill>
                  <a:schemeClr val="accent5">
                    <a:lumMod val="20000"/>
                    <a:lumOff val="80000"/>
                  </a:schemeClr>
                </a:solidFill>
              </a:rPr>
              <a:t>detailed specification </a:t>
            </a:r>
            <a:r>
              <a:rPr lang="en-US" dirty="0"/>
              <a:t>(tests) </a:t>
            </a:r>
          </a:p>
          <a:p>
            <a:pPr>
              <a:lnSpc>
                <a:spcPct val="100000"/>
              </a:lnSpc>
            </a:pPr>
            <a:r>
              <a:rPr lang="en-US" dirty="0" smtClean="0"/>
              <a:t>TDD promotes </a:t>
            </a:r>
            <a:r>
              <a:rPr lang="en-US" dirty="0"/>
              <a:t>the development of </a:t>
            </a:r>
            <a:r>
              <a:rPr lang="en-US" dirty="0">
                <a:solidFill>
                  <a:schemeClr val="accent5">
                    <a:lumMod val="20000"/>
                    <a:lumOff val="80000"/>
                  </a:schemeClr>
                </a:solidFill>
              </a:rPr>
              <a:t>high-quality code</a:t>
            </a:r>
          </a:p>
          <a:p>
            <a:pPr>
              <a:lnSpc>
                <a:spcPct val="100000"/>
              </a:lnSpc>
            </a:pPr>
            <a:r>
              <a:rPr lang="en-US" dirty="0" smtClean="0"/>
              <a:t>TDD provides </a:t>
            </a:r>
            <a:r>
              <a:rPr lang="en-US" dirty="0"/>
              <a:t>concrete </a:t>
            </a:r>
            <a:r>
              <a:rPr lang="en-US" dirty="0" smtClean="0"/>
              <a:t>evidence </a:t>
            </a:r>
            <a:r>
              <a:rPr lang="en-US" dirty="0"/>
              <a:t>that </a:t>
            </a:r>
            <a:r>
              <a:rPr lang="en-US" dirty="0" smtClean="0"/>
              <a:t/>
            </a:r>
            <a:br>
              <a:rPr lang="en-US" dirty="0" smtClean="0"/>
            </a:br>
            <a:r>
              <a:rPr lang="en-US" dirty="0" smtClean="0">
                <a:solidFill>
                  <a:schemeClr val="accent5">
                    <a:lumMod val="20000"/>
                    <a:lumOff val="80000"/>
                  </a:schemeClr>
                </a:solidFill>
              </a:rPr>
              <a:t>your </a:t>
            </a:r>
            <a:r>
              <a:rPr lang="en-US" dirty="0">
                <a:solidFill>
                  <a:schemeClr val="accent5">
                    <a:lumMod val="20000"/>
                    <a:lumOff val="80000"/>
                  </a:schemeClr>
                </a:solidFill>
              </a:rPr>
              <a:t>software works </a:t>
            </a:r>
            <a:endParaRPr lang="en-US" dirty="0" smtClean="0">
              <a:solidFill>
                <a:schemeClr val="accent5">
                  <a:lumMod val="20000"/>
                  <a:lumOff val="80000"/>
                </a:schemeClr>
              </a:solidFill>
            </a:endParaRPr>
          </a:p>
          <a:p>
            <a:pPr>
              <a:lnSpc>
                <a:spcPct val="100000"/>
              </a:lnSpc>
            </a:pPr>
            <a:r>
              <a:rPr lang="en-US" dirty="0"/>
              <a:t>TDD helps to ensure that </a:t>
            </a:r>
            <a:r>
              <a:rPr lang="en-US" dirty="0">
                <a:solidFill>
                  <a:schemeClr val="accent5">
                    <a:lumMod val="20000"/>
                    <a:lumOff val="80000"/>
                  </a:schemeClr>
                </a:solidFill>
              </a:rPr>
              <a:t>your design is clean </a:t>
            </a:r>
            <a:r>
              <a:rPr lang="en-US" dirty="0"/>
              <a:t>by focusing on creation of operations that are </a:t>
            </a:r>
            <a:r>
              <a:rPr lang="en-US" dirty="0">
                <a:solidFill>
                  <a:schemeClr val="accent5">
                    <a:lumMod val="20000"/>
                    <a:lumOff val="80000"/>
                  </a:schemeClr>
                </a:solidFill>
              </a:rPr>
              <a:t>callable and testable</a:t>
            </a:r>
          </a:p>
          <a:p>
            <a:pPr>
              <a:lnSpc>
                <a:spcPct val="100000"/>
              </a:lnSpc>
            </a:pPr>
            <a:endParaRPr lang="en-US" dirty="0">
              <a:solidFill>
                <a:schemeClr val="accent5">
                  <a:lumMod val="20000"/>
                  <a:lumOff val="80000"/>
                </a:schemeClr>
              </a:solidFill>
            </a:endParaRP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42</a:t>
            </a:fld>
            <a:endParaRPr lang="en-US" dirty="0"/>
          </a:p>
        </p:txBody>
      </p:sp>
    </p:spTree>
    <p:extLst>
      <p:ext uri="{BB962C8B-B14F-4D97-AF65-F5344CB8AC3E}">
        <p14:creationId xmlns:p14="http://schemas.microsoft.com/office/powerpoint/2010/main" val="2555096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Disadvantages </a:t>
            </a:r>
            <a:r>
              <a:rPr lang="en-US" dirty="0"/>
              <a:t>of TDD</a:t>
            </a:r>
          </a:p>
        </p:txBody>
      </p:sp>
      <p:sp>
        <p:nvSpPr>
          <p:cNvPr id="3" name="Content Placeholder 2"/>
          <p:cNvSpPr>
            <a:spLocks noGrp="1"/>
          </p:cNvSpPr>
          <p:nvPr>
            <p:ph idx="1"/>
          </p:nvPr>
        </p:nvSpPr>
        <p:spPr/>
        <p:txBody>
          <a:bodyPr/>
          <a:lstStyle/>
          <a:p>
            <a:r>
              <a:rPr lang="en-US" dirty="0"/>
              <a:t>Big time investment. For the simple case you lose about 20% of the actual implementation, but for complicated cases you lose much more.</a:t>
            </a:r>
          </a:p>
          <a:p>
            <a:r>
              <a:rPr lang="en-US" dirty="0"/>
              <a:t>Additional Complexity. For complex cases your test cases are harder to </a:t>
            </a:r>
            <a:r>
              <a:rPr lang="en-US" dirty="0" smtClean="0"/>
              <a:t>write.</a:t>
            </a:r>
            <a:endParaRPr lang="en-US" dirty="0"/>
          </a:p>
          <a:p>
            <a:r>
              <a:rPr lang="en-US" dirty="0"/>
              <a:t>Design Impacts. Sometimes the </a:t>
            </a:r>
            <a:endParaRPr lang="en-US" dirty="0" smtClean="0"/>
          </a:p>
          <a:p>
            <a:pPr marL="288925" indent="0">
              <a:buNone/>
            </a:pPr>
            <a:r>
              <a:rPr lang="en-US" dirty="0" smtClean="0"/>
              <a:t>design </a:t>
            </a:r>
            <a:r>
              <a:rPr lang="en-US" dirty="0"/>
              <a:t>is not clear at the start </a:t>
            </a:r>
            <a:endParaRPr lang="en-US" dirty="0" smtClean="0"/>
          </a:p>
          <a:p>
            <a:pPr marL="288925" indent="0">
              <a:buNone/>
            </a:pPr>
            <a:r>
              <a:rPr lang="en-US" dirty="0" smtClean="0"/>
              <a:t>and </a:t>
            </a:r>
            <a:r>
              <a:rPr lang="en-US" dirty="0"/>
              <a:t>evolves as you go along </a:t>
            </a:r>
            <a:r>
              <a:rPr lang="en-US" dirty="0" smtClean="0"/>
              <a:t>– </a:t>
            </a:r>
          </a:p>
          <a:p>
            <a:pPr marL="288925" indent="0">
              <a:buNone/>
            </a:pPr>
            <a:r>
              <a:rPr lang="en-US" dirty="0" smtClean="0"/>
              <a:t>this </a:t>
            </a:r>
            <a:r>
              <a:rPr lang="en-US" dirty="0"/>
              <a:t>will force you to redo your </a:t>
            </a:r>
            <a:r>
              <a:rPr lang="en-US" dirty="0" smtClean="0"/>
              <a:t>test. </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43</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3228" y="3505200"/>
            <a:ext cx="2402030" cy="2144917"/>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546688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a:t>Why </a:t>
            </a:r>
            <a:r>
              <a:rPr lang="en-US" dirty="0" smtClean="0"/>
              <a:t>Write </a:t>
            </a:r>
            <a:r>
              <a:rPr lang="en-US" dirty="0"/>
              <a:t>t</a:t>
            </a:r>
            <a:r>
              <a:rPr lang="en-US" dirty="0" smtClean="0"/>
              <a:t>he </a:t>
            </a:r>
            <a:r>
              <a:rPr lang="en-US" dirty="0"/>
              <a:t>T</a:t>
            </a:r>
            <a:r>
              <a:rPr lang="en-US" dirty="0" smtClean="0"/>
              <a:t>est </a:t>
            </a:r>
            <a:r>
              <a:rPr lang="en-US" dirty="0"/>
              <a:t>B</a:t>
            </a:r>
            <a:r>
              <a:rPr lang="en-US" dirty="0" smtClean="0"/>
              <a:t>efore </a:t>
            </a:r>
            <a:r>
              <a:rPr lang="en-US" dirty="0"/>
              <a:t>the </a:t>
            </a:r>
            <a:r>
              <a:rPr lang="en-US" dirty="0" smtClean="0"/>
              <a:t>Code</a:t>
            </a:r>
            <a:r>
              <a:rPr lang="en-US" dirty="0"/>
              <a:t>?</a:t>
            </a:r>
          </a:p>
        </p:txBody>
      </p:sp>
      <p:sp>
        <p:nvSpPr>
          <p:cNvPr id="3" name="Content Placeholder 2"/>
          <p:cNvSpPr>
            <a:spLocks noGrp="1"/>
          </p:cNvSpPr>
          <p:nvPr>
            <p:ph idx="1"/>
          </p:nvPr>
        </p:nvSpPr>
        <p:spPr>
          <a:xfrm>
            <a:off x="228600" y="1219200"/>
            <a:ext cx="8686800" cy="5334000"/>
          </a:xfrm>
        </p:spPr>
        <p:txBody>
          <a:bodyPr/>
          <a:lstStyle/>
          <a:p>
            <a:r>
              <a:rPr lang="en-US" dirty="0"/>
              <a:t>Think through the </a:t>
            </a:r>
            <a:r>
              <a:rPr lang="en-US" dirty="0">
                <a:solidFill>
                  <a:schemeClr val="accent5">
                    <a:lumMod val="20000"/>
                    <a:lumOff val="80000"/>
                  </a:schemeClr>
                </a:solidFill>
              </a:rPr>
              <a:t>requirement</a:t>
            </a:r>
          </a:p>
          <a:p>
            <a:r>
              <a:rPr lang="en-US" dirty="0"/>
              <a:t>Think about the </a:t>
            </a:r>
            <a:r>
              <a:rPr lang="en-US" dirty="0">
                <a:solidFill>
                  <a:schemeClr val="accent5">
                    <a:lumMod val="20000"/>
                    <a:lumOff val="80000"/>
                  </a:schemeClr>
                </a:solidFill>
              </a:rPr>
              <a:t>design </a:t>
            </a:r>
            <a:r>
              <a:rPr lang="en-US" dirty="0"/>
              <a:t>and </a:t>
            </a:r>
            <a:r>
              <a:rPr lang="en-US" dirty="0">
                <a:solidFill>
                  <a:schemeClr val="accent5">
                    <a:lumMod val="20000"/>
                    <a:lumOff val="80000"/>
                  </a:schemeClr>
                </a:solidFill>
              </a:rPr>
              <a:t>usability </a:t>
            </a:r>
            <a:r>
              <a:rPr lang="en-US" dirty="0"/>
              <a:t>of the API</a:t>
            </a:r>
          </a:p>
          <a:p>
            <a:r>
              <a:rPr lang="en-US" dirty="0"/>
              <a:t>There’s never </a:t>
            </a:r>
            <a:r>
              <a:rPr lang="en-US" dirty="0">
                <a:solidFill>
                  <a:schemeClr val="accent5">
                    <a:lumMod val="20000"/>
                    <a:lumOff val="80000"/>
                  </a:schemeClr>
                </a:solidFill>
              </a:rPr>
              <a:t>time </a:t>
            </a:r>
            <a:r>
              <a:rPr lang="en-US" dirty="0"/>
              <a:t>to write it </a:t>
            </a:r>
            <a:r>
              <a:rPr lang="en-US" dirty="0" smtClean="0"/>
              <a:t>afterwards</a:t>
            </a:r>
            <a:endParaRPr lang="en-US" dirty="0"/>
          </a:p>
          <a:p>
            <a:r>
              <a:rPr lang="en-US" dirty="0"/>
              <a:t>You write much </a:t>
            </a:r>
            <a:r>
              <a:rPr lang="en-US" dirty="0">
                <a:solidFill>
                  <a:schemeClr val="accent5">
                    <a:lumMod val="20000"/>
                    <a:lumOff val="80000"/>
                  </a:schemeClr>
                </a:solidFill>
              </a:rPr>
              <a:t>less tests </a:t>
            </a:r>
            <a:r>
              <a:rPr lang="en-US" dirty="0"/>
              <a:t>(if at all) </a:t>
            </a:r>
            <a:r>
              <a:rPr lang="en-US" dirty="0" smtClean="0"/>
              <a:t>otherwise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44</a:t>
            </a:fld>
            <a:endParaRPr lang="en-US" dirty="0"/>
          </a:p>
        </p:txBody>
      </p:sp>
      <p:pic>
        <p:nvPicPr>
          <p:cNvPr id="45058"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010400" y="3886200"/>
            <a:ext cx="1066800" cy="2336156"/>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94500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Make </a:t>
            </a:r>
            <a:r>
              <a:rPr lang="en-US" dirty="0"/>
              <a:t>it </a:t>
            </a:r>
            <a:r>
              <a:rPr lang="en-US" dirty="0" smtClean="0"/>
              <a:t>Fail </a:t>
            </a:r>
            <a:r>
              <a:rPr lang="en-US" dirty="0"/>
              <a:t>F</a:t>
            </a:r>
            <a:r>
              <a:rPr lang="en-US" dirty="0" smtClean="0"/>
              <a:t>irst</a:t>
            </a:r>
            <a:r>
              <a:rPr lang="en-US" dirty="0"/>
              <a:t>?</a:t>
            </a:r>
          </a:p>
        </p:txBody>
      </p:sp>
      <p:sp>
        <p:nvSpPr>
          <p:cNvPr id="3" name="Content Placeholder 2"/>
          <p:cNvSpPr>
            <a:spLocks noGrp="1"/>
          </p:cNvSpPr>
          <p:nvPr>
            <p:ph idx="1"/>
          </p:nvPr>
        </p:nvSpPr>
        <p:spPr/>
        <p:txBody>
          <a:bodyPr/>
          <a:lstStyle/>
          <a:p>
            <a:pPr>
              <a:lnSpc>
                <a:spcPct val="100000"/>
              </a:lnSpc>
            </a:pPr>
            <a:r>
              <a:rPr lang="en-US" dirty="0"/>
              <a:t>Make sure the test </a:t>
            </a:r>
            <a:r>
              <a:rPr lang="en-US" dirty="0">
                <a:solidFill>
                  <a:schemeClr val="accent5">
                    <a:lumMod val="20000"/>
                    <a:lumOff val="80000"/>
                  </a:schemeClr>
                </a:solidFill>
              </a:rPr>
              <a:t>does not have a bug</a:t>
            </a:r>
          </a:p>
          <a:p>
            <a:pPr>
              <a:lnSpc>
                <a:spcPct val="100000"/>
              </a:lnSpc>
            </a:pPr>
            <a:r>
              <a:rPr lang="en-US" dirty="0"/>
              <a:t>Make sure you’re </a:t>
            </a:r>
            <a:r>
              <a:rPr lang="en-US" dirty="0">
                <a:solidFill>
                  <a:schemeClr val="accent5">
                    <a:lumMod val="20000"/>
                    <a:lumOff val="80000"/>
                  </a:schemeClr>
                </a:solidFill>
              </a:rPr>
              <a:t>testing the right </a:t>
            </a:r>
            <a:r>
              <a:rPr lang="en-US" dirty="0" smtClean="0">
                <a:solidFill>
                  <a:schemeClr val="accent5">
                    <a:lumMod val="20000"/>
                    <a:lumOff val="80000"/>
                  </a:schemeClr>
                </a:solidFill>
              </a:rPr>
              <a:t>thing</a:t>
            </a:r>
            <a:endParaRPr lang="en-US" dirty="0">
              <a:solidFill>
                <a:schemeClr val="accent5">
                  <a:lumMod val="20000"/>
                  <a:lumOff val="80000"/>
                </a:schemeClr>
              </a:solidFill>
            </a:endParaRPr>
          </a:p>
          <a:p>
            <a:pPr>
              <a:lnSpc>
                <a:spcPct val="100000"/>
              </a:lnSpc>
            </a:pPr>
            <a:r>
              <a:rPr lang="en-US" dirty="0" smtClean="0"/>
              <a:t>When </a:t>
            </a:r>
            <a:r>
              <a:rPr lang="en-US" dirty="0"/>
              <a:t>the test passes, </a:t>
            </a:r>
            <a:r>
              <a:rPr lang="en-US" dirty="0">
                <a:solidFill>
                  <a:schemeClr val="accent5">
                    <a:lumMod val="20000"/>
                    <a:lumOff val="80000"/>
                  </a:schemeClr>
                </a:solidFill>
              </a:rPr>
              <a:t>you are </a:t>
            </a:r>
            <a:r>
              <a:rPr lang="en-US" dirty="0" smtClean="0">
                <a:solidFill>
                  <a:schemeClr val="accent5">
                    <a:lumMod val="20000"/>
                    <a:lumOff val="80000"/>
                  </a:schemeClr>
                </a:solidFill>
              </a:rPr>
              <a:t>done</a:t>
            </a:r>
            <a:endParaRPr lang="en-US" dirty="0">
              <a:solidFill>
                <a:schemeClr val="accent5">
                  <a:lumMod val="20000"/>
                  <a:lumOff val="80000"/>
                </a:schemeClr>
              </a:solidFill>
            </a:endParaRPr>
          </a:p>
          <a:p>
            <a:pPr>
              <a:lnSpc>
                <a:spcPct val="100000"/>
              </a:lnSpc>
            </a:pPr>
            <a:r>
              <a:rPr lang="en-US" dirty="0"/>
              <a:t>If you can’t write that test, </a:t>
            </a:r>
            <a:r>
              <a:rPr lang="en-US" dirty="0" smtClean="0"/>
              <a:t>than maybe you:</a:t>
            </a:r>
            <a:endParaRPr lang="en-US" dirty="0"/>
          </a:p>
          <a:p>
            <a:pPr lvl="1">
              <a:lnSpc>
                <a:spcPct val="100000"/>
              </a:lnSpc>
            </a:pPr>
            <a:r>
              <a:rPr lang="en-US" dirty="0" smtClean="0"/>
              <a:t>Do not </a:t>
            </a:r>
            <a:r>
              <a:rPr lang="en-US" dirty="0"/>
              <a:t>understand the requirement</a:t>
            </a:r>
          </a:p>
          <a:p>
            <a:pPr lvl="1">
              <a:lnSpc>
                <a:spcPct val="100000"/>
              </a:lnSpc>
            </a:pPr>
            <a:r>
              <a:rPr lang="en-US" dirty="0"/>
              <a:t>Have over designed things (not testable)</a:t>
            </a:r>
          </a:p>
          <a:p>
            <a:pPr lvl="1">
              <a:lnSpc>
                <a:spcPct val="100000"/>
              </a:lnSpc>
            </a:pPr>
            <a:r>
              <a:rPr lang="en-US" dirty="0" smtClean="0"/>
              <a:t>Do not have </a:t>
            </a:r>
            <a:r>
              <a:rPr lang="en-US" dirty="0"/>
              <a:t>a small enough problem to solve</a:t>
            </a: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45</a:t>
            </a:fld>
            <a:endParaRPr lang="en-US" dirty="0"/>
          </a:p>
        </p:txBody>
      </p:sp>
    </p:spTree>
    <p:extLst>
      <p:ext uri="{BB962C8B-B14F-4D97-AF65-F5344CB8AC3E}">
        <p14:creationId xmlns:p14="http://schemas.microsoft.com/office/powerpoint/2010/main" val="268908333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Refactor?</a:t>
            </a:r>
          </a:p>
        </p:txBody>
      </p:sp>
      <p:sp>
        <p:nvSpPr>
          <p:cNvPr id="3" name="Content Placeholder 2"/>
          <p:cNvSpPr>
            <a:spLocks noGrp="1"/>
          </p:cNvSpPr>
          <p:nvPr>
            <p:ph idx="1"/>
          </p:nvPr>
        </p:nvSpPr>
        <p:spPr/>
        <p:txBody>
          <a:bodyPr/>
          <a:lstStyle/>
          <a:p>
            <a:pPr>
              <a:lnSpc>
                <a:spcPct val="100000"/>
              </a:lnSpc>
            </a:pPr>
            <a:r>
              <a:rPr lang="en-US" dirty="0"/>
              <a:t>Constantly improve the </a:t>
            </a:r>
            <a:r>
              <a:rPr lang="en-US" dirty="0">
                <a:solidFill>
                  <a:schemeClr val="accent5">
                    <a:lumMod val="20000"/>
                    <a:lumOff val="80000"/>
                  </a:schemeClr>
                </a:solidFill>
              </a:rPr>
              <a:t>design</a:t>
            </a:r>
            <a:r>
              <a:rPr lang="en-US" dirty="0"/>
              <a:t> of the code</a:t>
            </a:r>
          </a:p>
          <a:p>
            <a:pPr>
              <a:lnSpc>
                <a:spcPct val="100000"/>
              </a:lnSpc>
            </a:pPr>
            <a:r>
              <a:rPr lang="en-US" dirty="0" smtClean="0"/>
              <a:t>Remove </a:t>
            </a:r>
            <a:r>
              <a:rPr lang="en-US" dirty="0"/>
              <a:t>duplication, improve readability and </a:t>
            </a:r>
            <a:r>
              <a:rPr lang="en-US" dirty="0" smtClean="0"/>
              <a:t>maintainability</a:t>
            </a:r>
            <a:endParaRPr lang="en-US" dirty="0"/>
          </a:p>
          <a:p>
            <a:pPr>
              <a:lnSpc>
                <a:spcPct val="100000"/>
              </a:lnSpc>
            </a:pPr>
            <a:r>
              <a:rPr lang="en-US" dirty="0">
                <a:solidFill>
                  <a:schemeClr val="accent5">
                    <a:lumMod val="20000"/>
                    <a:lumOff val="80000"/>
                  </a:schemeClr>
                </a:solidFill>
              </a:rPr>
              <a:t>You’ll need to </a:t>
            </a:r>
            <a:r>
              <a:rPr lang="en-US" dirty="0"/>
              <a:t>when things </a:t>
            </a:r>
            <a:r>
              <a:rPr lang="en-US" dirty="0" smtClean="0"/>
              <a:t>change</a:t>
            </a:r>
          </a:p>
          <a:p>
            <a:pPr lvl="1">
              <a:lnSpc>
                <a:spcPct val="100000"/>
              </a:lnSpc>
            </a:pPr>
            <a:r>
              <a:rPr lang="en-US" dirty="0"/>
              <a:t>R</a:t>
            </a:r>
            <a:r>
              <a:rPr lang="en-US" dirty="0" smtClean="0"/>
              <a:t>equirements</a:t>
            </a:r>
            <a:r>
              <a:rPr lang="en-US" dirty="0"/>
              <a:t>, your understanding of them, other </a:t>
            </a:r>
            <a:r>
              <a:rPr lang="en-US" dirty="0" smtClean="0"/>
              <a:t>factors…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46</a:t>
            </a:fld>
            <a:endParaRPr lang="en-US" dirty="0"/>
          </a:p>
        </p:txBody>
      </p:sp>
    </p:spTree>
    <p:extLst>
      <p:ext uri="{BB962C8B-B14F-4D97-AF65-F5344CB8AC3E}">
        <p14:creationId xmlns:p14="http://schemas.microsoft.com/office/powerpoint/2010/main" val="19199464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3026" name="Rectangle 2"/>
          <p:cNvSpPr>
            <a:spLocks noGrp="1" noChangeArrowheads="1"/>
          </p:cNvSpPr>
          <p:nvPr>
            <p:ph type="title"/>
          </p:nvPr>
        </p:nvSpPr>
        <p:spPr/>
        <p:txBody>
          <a:bodyPr/>
          <a:lstStyle/>
          <a:p>
            <a:r>
              <a:rPr lang="en-US" sz="4400" dirty="0"/>
              <a:t>Agile Methodologies</a:t>
            </a:r>
          </a:p>
        </p:txBody>
      </p:sp>
      <p:sp>
        <p:nvSpPr>
          <p:cNvPr id="513027" name="Rectangle 3"/>
          <p:cNvSpPr>
            <a:spLocks noGrp="1" noChangeArrowheads="1"/>
          </p:cNvSpPr>
          <p:nvPr>
            <p:ph type="body" idx="1"/>
          </p:nvPr>
        </p:nvSpPr>
        <p:spPr>
          <a:xfrm>
            <a:off x="304801" y="1219200"/>
            <a:ext cx="8534400" cy="5354638"/>
          </a:xfrm>
        </p:spPr>
        <p:txBody>
          <a:bodyPr/>
          <a:lstStyle/>
          <a:p>
            <a:pPr>
              <a:lnSpc>
                <a:spcPct val="100000"/>
              </a:lnSpc>
              <a:spcBef>
                <a:spcPts val="1200"/>
              </a:spcBef>
            </a:pPr>
            <a:r>
              <a:rPr lang="en-US" sz="3000" dirty="0"/>
              <a:t>eXtreme Programming (XP)</a:t>
            </a:r>
          </a:p>
          <a:p>
            <a:pPr>
              <a:lnSpc>
                <a:spcPct val="100000"/>
              </a:lnSpc>
              <a:spcBef>
                <a:spcPts val="1200"/>
              </a:spcBef>
            </a:pPr>
            <a:r>
              <a:rPr lang="en-US" sz="3000" dirty="0" smtClean="0"/>
              <a:t>Scrum</a:t>
            </a:r>
          </a:p>
          <a:p>
            <a:pPr>
              <a:lnSpc>
                <a:spcPct val="100000"/>
              </a:lnSpc>
              <a:spcBef>
                <a:spcPts val="1200"/>
              </a:spcBef>
            </a:pPr>
            <a:r>
              <a:rPr lang="en-US" sz="3000" dirty="0" err="1" smtClean="0"/>
              <a:t>Kanban</a:t>
            </a:r>
            <a:endParaRPr lang="en-US" sz="3000" dirty="0"/>
          </a:p>
          <a:p>
            <a:pPr>
              <a:lnSpc>
                <a:spcPct val="100000"/>
              </a:lnSpc>
              <a:spcBef>
                <a:spcPts val="1200"/>
              </a:spcBef>
            </a:pPr>
            <a:r>
              <a:rPr lang="en-US" sz="3000" dirty="0" smtClean="0"/>
              <a:t>Lean</a:t>
            </a:r>
            <a:endParaRPr lang="en-US" sz="3000" dirty="0"/>
          </a:p>
          <a:p>
            <a:pPr>
              <a:lnSpc>
                <a:spcPct val="100000"/>
              </a:lnSpc>
              <a:spcBef>
                <a:spcPts val="1200"/>
              </a:spcBef>
            </a:pPr>
            <a:r>
              <a:rPr lang="en-US" sz="3000" dirty="0" smtClean="0"/>
              <a:t>Crystal </a:t>
            </a:r>
            <a:r>
              <a:rPr lang="en-US" sz="3000" dirty="0"/>
              <a:t>family of methodologies</a:t>
            </a:r>
          </a:p>
          <a:p>
            <a:pPr>
              <a:lnSpc>
                <a:spcPct val="100000"/>
              </a:lnSpc>
              <a:spcBef>
                <a:spcPts val="1200"/>
              </a:spcBef>
            </a:pPr>
            <a:r>
              <a:rPr lang="en-US" sz="3000" dirty="0" smtClean="0"/>
              <a:t>Adaptive </a:t>
            </a:r>
            <a:r>
              <a:rPr lang="en-US" sz="3000" dirty="0"/>
              <a:t>Software Development (ASD)</a:t>
            </a:r>
          </a:p>
          <a:p>
            <a:pPr>
              <a:lnSpc>
                <a:spcPct val="100000"/>
              </a:lnSpc>
              <a:spcBef>
                <a:spcPts val="1200"/>
              </a:spcBef>
            </a:pPr>
            <a:r>
              <a:rPr lang="en-US" sz="3000" dirty="0"/>
              <a:t>Dynamic System Development Model (DSDM)</a:t>
            </a:r>
          </a:p>
          <a:p>
            <a:pPr>
              <a:lnSpc>
                <a:spcPct val="100000"/>
              </a:lnSpc>
              <a:spcBef>
                <a:spcPts val="1200"/>
              </a:spcBef>
            </a:pPr>
            <a:r>
              <a:rPr lang="en-US" sz="3000" dirty="0"/>
              <a:t>Agile Unified Process (AUP)</a:t>
            </a:r>
          </a:p>
        </p:txBody>
      </p:sp>
      <p:pic>
        <p:nvPicPr>
          <p:cNvPr id="8194" name="Picture 2" descr="http://www.bacollective.com/images/stories/agile.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705600" y="1219200"/>
            <a:ext cx="1938694" cy="1295400"/>
          </a:xfrm>
          <a:prstGeom prst="rect">
            <a:avLst/>
          </a:prstGeom>
          <a:noFill/>
          <a:ln>
            <a:noFill/>
          </a:ln>
          <a:effectLst>
            <a:glow rad="101600">
              <a:schemeClr val="tx1">
                <a:alpha val="40000"/>
              </a:schemeClr>
            </a:glow>
            <a:outerShdw dist="35921" dir="2700000" algn="ctr" rotWithShape="0">
              <a:schemeClr val="bg2"/>
            </a:outerShdw>
          </a:effectLst>
        </p:spPr>
      </p:pic>
    </p:spTree>
    <p:extLst>
      <p:ext uri="{BB962C8B-B14F-4D97-AF65-F5344CB8AC3E}">
        <p14:creationId xmlns:p14="http://schemas.microsoft.com/office/powerpoint/2010/main" val="502269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47800"/>
            <a:ext cx="8229600" cy="685800"/>
          </a:xfrm>
        </p:spPr>
        <p:txBody>
          <a:bodyPr/>
          <a:lstStyle/>
          <a:p>
            <a:r>
              <a:rPr lang="en-US" dirty="0" smtClean="0"/>
              <a:t>Extreme Programming</a:t>
            </a:r>
            <a:endParaRPr lang="en-US" dirty="0"/>
          </a:p>
        </p:txBody>
      </p:sp>
      <p:pic>
        <p:nvPicPr>
          <p:cNvPr id="50178" name="Picture 2" descr="http://www.amon.co.nz/images/extreme-programming.gif"/>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344707" y="2514600"/>
            <a:ext cx="6454586" cy="36576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558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Extreme Programming</a:t>
            </a:r>
            <a:endParaRPr lang="en-US" dirty="0"/>
          </a:p>
        </p:txBody>
      </p:sp>
      <p:sp>
        <p:nvSpPr>
          <p:cNvPr id="3" name="Content Placeholder 2"/>
          <p:cNvSpPr>
            <a:spLocks noGrp="1"/>
          </p:cNvSpPr>
          <p:nvPr>
            <p:ph idx="1"/>
          </p:nvPr>
        </p:nvSpPr>
        <p:spPr/>
        <p:txBody>
          <a:bodyPr/>
          <a:lstStyle/>
          <a:p>
            <a:pPr>
              <a:lnSpc>
                <a:spcPct val="100000"/>
              </a:lnSpc>
            </a:pPr>
            <a:r>
              <a:rPr lang="en-US" dirty="0"/>
              <a:t>Extreme Programming (XP</a:t>
            </a:r>
            <a:r>
              <a:rPr lang="en-US" dirty="0" smtClean="0"/>
              <a:t>)</a:t>
            </a:r>
          </a:p>
          <a:p>
            <a:pPr marL="577850" lvl="1" indent="-220663">
              <a:lnSpc>
                <a:spcPct val="100000"/>
              </a:lnSpc>
            </a:pPr>
            <a:r>
              <a:rPr lang="en-US" dirty="0" smtClean="0"/>
              <a:t>A type of </a:t>
            </a:r>
            <a:r>
              <a:rPr lang="en-US" dirty="0" smtClean="0">
                <a:solidFill>
                  <a:schemeClr val="accent5">
                    <a:lumMod val="20000"/>
                    <a:lumOff val="80000"/>
                  </a:schemeClr>
                </a:solidFill>
              </a:rPr>
              <a:t>agile software development</a:t>
            </a:r>
            <a:endParaRPr lang="en-US" dirty="0">
              <a:solidFill>
                <a:schemeClr val="accent5">
                  <a:lumMod val="20000"/>
                  <a:lumOff val="80000"/>
                </a:schemeClr>
              </a:solidFill>
            </a:endParaRPr>
          </a:p>
          <a:p>
            <a:pPr marL="577850" lvl="1" indent="-220663">
              <a:lnSpc>
                <a:spcPct val="100000"/>
              </a:lnSpc>
            </a:pPr>
            <a:r>
              <a:rPr lang="en-US" dirty="0" smtClean="0"/>
              <a:t>Intended </a:t>
            </a:r>
            <a:r>
              <a:rPr lang="en-US" dirty="0"/>
              <a:t>to improve </a:t>
            </a:r>
            <a:r>
              <a:rPr lang="en-US" dirty="0">
                <a:solidFill>
                  <a:schemeClr val="accent5">
                    <a:lumMod val="20000"/>
                    <a:lumOff val="80000"/>
                  </a:schemeClr>
                </a:solidFill>
              </a:rPr>
              <a:t>software quality </a:t>
            </a:r>
            <a:r>
              <a:rPr lang="en-US" dirty="0"/>
              <a:t>and </a:t>
            </a:r>
            <a:r>
              <a:rPr lang="en-US" dirty="0">
                <a:solidFill>
                  <a:schemeClr val="accent5">
                    <a:lumMod val="20000"/>
                    <a:lumOff val="80000"/>
                  </a:schemeClr>
                </a:solidFill>
              </a:rPr>
              <a:t>responsiveness</a:t>
            </a:r>
            <a:r>
              <a:rPr lang="en-US" dirty="0"/>
              <a:t> to changing customer </a:t>
            </a:r>
            <a:r>
              <a:rPr lang="en-US" dirty="0" smtClean="0"/>
              <a:t>requirements </a:t>
            </a:r>
          </a:p>
          <a:p>
            <a:pPr marL="577850" lvl="1" indent="-220663">
              <a:lnSpc>
                <a:spcPct val="100000"/>
              </a:lnSpc>
            </a:pPr>
            <a:r>
              <a:rPr lang="en-US" dirty="0" smtClean="0"/>
              <a:t>Advocates </a:t>
            </a:r>
            <a:r>
              <a:rPr lang="en-US" dirty="0"/>
              <a:t>frequent "releases" in short development cycles (</a:t>
            </a:r>
            <a:r>
              <a:rPr lang="en-US" dirty="0" smtClean="0">
                <a:solidFill>
                  <a:schemeClr val="accent5">
                    <a:lumMod val="20000"/>
                    <a:lumOff val="80000"/>
                  </a:schemeClr>
                </a:solidFill>
              </a:rPr>
              <a:t>time boxes</a:t>
            </a:r>
            <a:r>
              <a:rPr lang="en-US" dirty="0" smtClean="0"/>
              <a:t>)</a:t>
            </a:r>
          </a:p>
          <a:p>
            <a:pPr marL="860425" lvl="2" indent="-211138">
              <a:lnSpc>
                <a:spcPct val="100000"/>
              </a:lnSpc>
            </a:pPr>
            <a:r>
              <a:rPr lang="en-US" dirty="0" smtClean="0"/>
              <a:t>Intended </a:t>
            </a:r>
            <a:r>
              <a:rPr lang="en-US" dirty="0"/>
              <a:t>to improve </a:t>
            </a:r>
            <a:r>
              <a:rPr lang="en-US" dirty="0">
                <a:solidFill>
                  <a:schemeClr val="accent5">
                    <a:lumMod val="20000"/>
                    <a:lumOff val="80000"/>
                  </a:schemeClr>
                </a:solidFill>
              </a:rPr>
              <a:t>productivity </a:t>
            </a:r>
            <a:endParaRPr lang="en-US" dirty="0" smtClean="0">
              <a:solidFill>
                <a:schemeClr val="accent5">
                  <a:lumMod val="20000"/>
                  <a:lumOff val="80000"/>
                </a:schemeClr>
              </a:solidFill>
            </a:endParaRPr>
          </a:p>
          <a:p>
            <a:pPr marL="860425" lvl="2" indent="-211138">
              <a:lnSpc>
                <a:spcPct val="100000"/>
              </a:lnSpc>
            </a:pPr>
            <a:r>
              <a:rPr lang="en-US" dirty="0" smtClean="0"/>
              <a:t>Checkpoints </a:t>
            </a:r>
            <a:r>
              <a:rPr lang="en-US" dirty="0"/>
              <a:t>where new </a:t>
            </a:r>
            <a:r>
              <a:rPr lang="en-US" dirty="0">
                <a:solidFill>
                  <a:schemeClr val="accent5">
                    <a:lumMod val="20000"/>
                    <a:lumOff val="80000"/>
                  </a:schemeClr>
                </a:solidFill>
              </a:rPr>
              <a:t>customer requirements can be </a:t>
            </a:r>
            <a:r>
              <a:rPr lang="en-US" dirty="0" smtClean="0">
                <a:solidFill>
                  <a:schemeClr val="accent5">
                    <a:lumMod val="20000"/>
                    <a:lumOff val="80000"/>
                  </a:schemeClr>
                </a:solidFill>
              </a:rPr>
              <a:t>adopted</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49</a:t>
            </a:fld>
            <a:endParaRPr lang="en-US" dirty="0"/>
          </a:p>
        </p:txBody>
      </p:sp>
    </p:spTree>
    <p:extLst>
      <p:ext uri="{BB962C8B-B14F-4D97-AF65-F5344CB8AC3E}">
        <p14:creationId xmlns:p14="http://schemas.microsoft.com/office/powerpoint/2010/main" val="16222807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304800"/>
            <a:ext cx="7467600" cy="1066800"/>
          </a:xfrm>
        </p:spPr>
        <p:txBody>
          <a:bodyPr/>
          <a:lstStyle/>
          <a:p>
            <a:r>
              <a:rPr lang="en-US" dirty="0" smtClean="0"/>
              <a:t>Software Development </a:t>
            </a:r>
            <a:br>
              <a:rPr lang="en-US" dirty="0" smtClean="0"/>
            </a:br>
            <a:r>
              <a:rPr lang="en-US" dirty="0" smtClean="0"/>
              <a:t>Lifecycle Stages</a:t>
            </a:r>
            <a:endParaRPr lang="en-US" dirty="0"/>
          </a:p>
        </p:txBody>
      </p:sp>
      <p:sp>
        <p:nvSpPr>
          <p:cNvPr id="3" name="Content Placeholder 2"/>
          <p:cNvSpPr>
            <a:spLocks noGrp="1"/>
          </p:cNvSpPr>
          <p:nvPr>
            <p:ph idx="1"/>
          </p:nvPr>
        </p:nvSpPr>
        <p:spPr>
          <a:xfrm>
            <a:off x="228600" y="1600200"/>
            <a:ext cx="8686800" cy="5105400"/>
          </a:xfrm>
        </p:spPr>
        <p:txBody>
          <a:bodyPr/>
          <a:lstStyle/>
          <a:p>
            <a:r>
              <a:rPr lang="en-US" dirty="0"/>
              <a:t>Documentation of </a:t>
            </a:r>
            <a:r>
              <a:rPr lang="en-US" dirty="0" smtClean="0"/>
              <a:t>user requirements</a:t>
            </a:r>
            <a:endParaRPr lang="en-US" dirty="0"/>
          </a:p>
          <a:p>
            <a:r>
              <a:rPr lang="en-US" dirty="0"/>
              <a:t>Designing a software </a:t>
            </a:r>
            <a:r>
              <a:rPr lang="en-US" dirty="0" smtClean="0"/>
              <a:t>product</a:t>
            </a:r>
            <a:endParaRPr lang="en-US" dirty="0"/>
          </a:p>
          <a:p>
            <a:r>
              <a:rPr lang="en-US" dirty="0"/>
              <a:t>Implementing the software </a:t>
            </a:r>
            <a:r>
              <a:rPr lang="en-US" dirty="0" smtClean="0"/>
              <a:t>product</a:t>
            </a:r>
            <a:endParaRPr lang="en-US" dirty="0"/>
          </a:p>
          <a:p>
            <a:r>
              <a:rPr lang="en-US" dirty="0"/>
              <a:t>Testing the software </a:t>
            </a:r>
            <a:r>
              <a:rPr lang="en-US" dirty="0" smtClean="0"/>
              <a:t>solution</a:t>
            </a:r>
            <a:endParaRPr lang="en-US" dirty="0"/>
          </a:p>
          <a:p>
            <a:r>
              <a:rPr lang="en-US" dirty="0"/>
              <a:t>Deployment of the </a:t>
            </a:r>
            <a:r>
              <a:rPr lang="en-US" dirty="0" smtClean="0"/>
              <a:t>solution</a:t>
            </a:r>
            <a:endParaRPr lang="en-US" dirty="0"/>
          </a:p>
          <a:p>
            <a:r>
              <a:rPr lang="en-US" dirty="0"/>
              <a:t>Maintenance of the </a:t>
            </a:r>
            <a:r>
              <a:rPr lang="en-US" dirty="0" smtClean="0"/>
              <a:t>product</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a:t>
            </a:fld>
            <a:endParaRPr lang="en-US" dirty="0"/>
          </a:p>
        </p:txBody>
      </p:sp>
    </p:spTree>
    <p:extLst>
      <p:ext uri="{BB962C8B-B14F-4D97-AF65-F5344CB8AC3E}">
        <p14:creationId xmlns:p14="http://schemas.microsoft.com/office/powerpoint/2010/main" val="37272392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Extreme </a:t>
            </a:r>
            <a:r>
              <a:rPr lang="en-US" dirty="0"/>
              <a:t>Programming</a:t>
            </a:r>
          </a:p>
        </p:txBody>
      </p:sp>
      <p:sp>
        <p:nvSpPr>
          <p:cNvPr id="3" name="Content Placeholder 2"/>
          <p:cNvSpPr>
            <a:spLocks noGrp="1"/>
          </p:cNvSpPr>
          <p:nvPr>
            <p:ph idx="1"/>
          </p:nvPr>
        </p:nvSpPr>
        <p:spPr/>
        <p:txBody>
          <a:bodyPr/>
          <a:lstStyle/>
          <a:p>
            <a:r>
              <a:rPr lang="en-US" dirty="0"/>
              <a:t>Extreme Programming improves a software project </a:t>
            </a:r>
            <a:r>
              <a:rPr lang="en-US" dirty="0" smtClean="0"/>
              <a:t>development in </a:t>
            </a:r>
            <a:r>
              <a:rPr lang="en-US" dirty="0"/>
              <a:t>five essential </a:t>
            </a:r>
            <a:r>
              <a:rPr lang="en-US" dirty="0" smtClean="0"/>
              <a:t>ways</a:t>
            </a:r>
          </a:p>
          <a:p>
            <a:pPr lvl="1"/>
            <a:r>
              <a:rPr lang="en-US" dirty="0" smtClean="0"/>
              <a:t>Communication</a:t>
            </a:r>
          </a:p>
          <a:p>
            <a:pPr lvl="2"/>
            <a:r>
              <a:rPr lang="en-US" dirty="0"/>
              <a:t>Everyone is part of the team and </a:t>
            </a:r>
            <a:r>
              <a:rPr lang="en-US" dirty="0" smtClean="0"/>
              <a:t>communicates </a:t>
            </a:r>
            <a:r>
              <a:rPr lang="en-US" dirty="0"/>
              <a:t>face to face daily</a:t>
            </a:r>
            <a:endParaRPr lang="en-US" dirty="0" smtClean="0"/>
          </a:p>
          <a:p>
            <a:pPr lvl="1"/>
            <a:r>
              <a:rPr lang="en-US" dirty="0" smtClean="0"/>
              <a:t>Simplicity</a:t>
            </a:r>
          </a:p>
          <a:p>
            <a:pPr lvl="2"/>
            <a:r>
              <a:rPr lang="en-US" dirty="0"/>
              <a:t>We will do what is needed and asked for, but no </a:t>
            </a:r>
            <a:r>
              <a:rPr lang="en-US" dirty="0" smtClean="0"/>
              <a:t>more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50</a:t>
            </a:fld>
            <a:endParaRPr lang="en-US" dirty="0"/>
          </a:p>
        </p:txBody>
      </p:sp>
    </p:spTree>
    <p:extLst>
      <p:ext uri="{BB962C8B-B14F-4D97-AF65-F5344CB8AC3E}">
        <p14:creationId xmlns:p14="http://schemas.microsoft.com/office/powerpoint/2010/main" val="362732099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Extreme </a:t>
            </a:r>
            <a:r>
              <a:rPr lang="en-US" dirty="0"/>
              <a:t>Programming</a:t>
            </a:r>
          </a:p>
        </p:txBody>
      </p:sp>
      <p:sp>
        <p:nvSpPr>
          <p:cNvPr id="3" name="Content Placeholder 2"/>
          <p:cNvSpPr>
            <a:spLocks noGrp="1"/>
          </p:cNvSpPr>
          <p:nvPr>
            <p:ph idx="1"/>
          </p:nvPr>
        </p:nvSpPr>
        <p:spPr>
          <a:xfrm>
            <a:off x="228600" y="1239570"/>
            <a:ext cx="8686800" cy="5638800"/>
          </a:xfrm>
        </p:spPr>
        <p:txBody>
          <a:bodyPr/>
          <a:lstStyle/>
          <a:p>
            <a:pPr lvl="1">
              <a:spcBef>
                <a:spcPts val="300"/>
              </a:spcBef>
              <a:spcAft>
                <a:spcPts val="300"/>
              </a:spcAft>
            </a:pPr>
            <a:r>
              <a:rPr lang="en-US" dirty="0" smtClean="0"/>
              <a:t>Feedback</a:t>
            </a:r>
          </a:p>
          <a:p>
            <a:pPr lvl="2">
              <a:spcBef>
                <a:spcPts val="300"/>
              </a:spcBef>
            </a:pPr>
            <a:r>
              <a:rPr lang="en-US" dirty="0">
                <a:effectLst/>
              </a:rPr>
              <a:t>We will talk about the project and adapt our process </a:t>
            </a:r>
            <a:r>
              <a:rPr lang="en-US" dirty="0"/>
              <a:t>to it, not the other way around.</a:t>
            </a:r>
          </a:p>
          <a:p>
            <a:pPr lvl="1">
              <a:spcBef>
                <a:spcPts val="300"/>
              </a:spcBef>
              <a:spcAft>
                <a:spcPts val="300"/>
              </a:spcAft>
            </a:pPr>
            <a:r>
              <a:rPr lang="en-US" dirty="0"/>
              <a:t>Respect</a:t>
            </a:r>
          </a:p>
          <a:p>
            <a:pPr lvl="2">
              <a:spcBef>
                <a:spcPts val="300"/>
              </a:spcBef>
              <a:spcAft>
                <a:spcPts val="300"/>
              </a:spcAft>
            </a:pPr>
            <a:r>
              <a:rPr lang="en-US" dirty="0">
                <a:effectLst/>
              </a:rPr>
              <a:t>Everyone gives and feels the respect they deserve as a valued team member.</a:t>
            </a:r>
            <a:endParaRPr lang="en-US" dirty="0"/>
          </a:p>
          <a:p>
            <a:pPr lvl="1">
              <a:spcBef>
                <a:spcPts val="300"/>
              </a:spcBef>
              <a:spcAft>
                <a:spcPts val="300"/>
              </a:spcAft>
            </a:pPr>
            <a:r>
              <a:rPr lang="en-US" dirty="0" smtClean="0"/>
              <a:t>Courage</a:t>
            </a:r>
          </a:p>
          <a:p>
            <a:pPr lvl="2"/>
            <a:r>
              <a:rPr lang="en-US" dirty="0">
                <a:effectLst/>
              </a:rPr>
              <a:t>We will tell the truth about progress and estimates</a:t>
            </a:r>
            <a:r>
              <a:rPr lang="en-US" dirty="0"/>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51</a:t>
            </a:fld>
            <a:endParaRPr lang="en-US" dirty="0"/>
          </a:p>
        </p:txBody>
      </p:sp>
    </p:spTree>
    <p:extLst>
      <p:ext uri="{BB962C8B-B14F-4D97-AF65-F5344CB8AC3E}">
        <p14:creationId xmlns:p14="http://schemas.microsoft.com/office/powerpoint/2010/main" val="232807098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 Feedback Loops</a:t>
            </a:r>
            <a:endParaRPr lang="en-US" dirty="0"/>
          </a:p>
        </p:txBody>
      </p:sp>
      <p:sp>
        <p:nvSpPr>
          <p:cNvPr id="3" name="Content Placeholder 2"/>
          <p:cNvSpPr>
            <a:spLocks noGrp="1"/>
          </p:cNvSpPr>
          <p:nvPr>
            <p:ph idx="1"/>
          </p:nvPr>
        </p:nvSpPr>
        <p:spPr>
          <a:xfrm>
            <a:off x="228600" y="1066800"/>
            <a:ext cx="8686800" cy="990600"/>
          </a:xfrm>
        </p:spPr>
        <p:txBody>
          <a:bodyPr/>
          <a:lstStyle/>
          <a:p>
            <a:pPr>
              <a:lnSpc>
                <a:spcPct val="100000"/>
              </a:lnSpc>
            </a:pPr>
            <a:r>
              <a:rPr lang="en-US" dirty="0"/>
              <a:t>Planning and feedback loops in Extreme </a:t>
            </a:r>
            <a:r>
              <a:rPr lang="en-US" dirty="0" smtClean="0"/>
              <a:t>Programming</a:t>
            </a: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52</a:t>
            </a:fld>
            <a:endParaRPr lang="en-US" dirty="0"/>
          </a:p>
        </p:txBody>
      </p:sp>
      <p:pic>
        <p:nvPicPr>
          <p:cNvPr id="2050" name="Picture 2" descr="C:\Users\ogeorgiev\Desktop\XP-feedback.gif"/>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862125" y="2286000"/>
            <a:ext cx="5419750" cy="41148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600673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Rectangle 2"/>
          <p:cNvSpPr>
            <a:spLocks noGrp="1" noChangeArrowheads="1"/>
          </p:cNvSpPr>
          <p:nvPr>
            <p:ph type="title"/>
          </p:nvPr>
        </p:nvSpPr>
        <p:spPr/>
        <p:txBody>
          <a:bodyPr/>
          <a:lstStyle/>
          <a:p>
            <a:r>
              <a:rPr lang="en-US" sz="3600" dirty="0"/>
              <a:t>Extreme Programming:</a:t>
            </a:r>
            <a:br>
              <a:rPr lang="en-US" sz="3600" dirty="0"/>
            </a:br>
            <a:r>
              <a:rPr lang="en-US" sz="3600" dirty="0"/>
              <a:t>The 12 Key Practices</a:t>
            </a:r>
          </a:p>
        </p:txBody>
      </p:sp>
      <p:sp>
        <p:nvSpPr>
          <p:cNvPr id="514051" name="Rectangle 3"/>
          <p:cNvSpPr>
            <a:spLocks noGrp="1" noChangeArrowheads="1"/>
          </p:cNvSpPr>
          <p:nvPr>
            <p:ph type="body" idx="1"/>
          </p:nvPr>
        </p:nvSpPr>
        <p:spPr/>
        <p:txBody>
          <a:bodyPr/>
          <a:lstStyle/>
          <a:p>
            <a:pPr marL="228600" indent="-228600">
              <a:lnSpc>
                <a:spcPct val="80000"/>
              </a:lnSpc>
            </a:pPr>
            <a:r>
              <a:rPr lang="en-US" sz="2400" dirty="0"/>
              <a:t>The Planning Game</a:t>
            </a:r>
          </a:p>
          <a:p>
            <a:pPr marL="228600" indent="-228600">
              <a:lnSpc>
                <a:spcPct val="80000"/>
              </a:lnSpc>
            </a:pPr>
            <a:r>
              <a:rPr lang="en-US" sz="2400" dirty="0"/>
              <a:t>Small Releases</a:t>
            </a:r>
          </a:p>
          <a:p>
            <a:pPr marL="228600" indent="-228600">
              <a:lnSpc>
                <a:spcPct val="80000"/>
              </a:lnSpc>
            </a:pPr>
            <a:r>
              <a:rPr lang="en-US" sz="2400" dirty="0"/>
              <a:t>Metaphor</a:t>
            </a:r>
          </a:p>
          <a:p>
            <a:pPr marL="228600" indent="-228600">
              <a:lnSpc>
                <a:spcPct val="80000"/>
              </a:lnSpc>
            </a:pPr>
            <a:r>
              <a:rPr lang="en-US" sz="2400" dirty="0"/>
              <a:t>Simple Design</a:t>
            </a:r>
          </a:p>
          <a:p>
            <a:pPr marL="228600" indent="-228600">
              <a:lnSpc>
                <a:spcPct val="80000"/>
              </a:lnSpc>
            </a:pPr>
            <a:r>
              <a:rPr lang="en-US" sz="2400" dirty="0"/>
              <a:t>Test-Driven Development</a:t>
            </a:r>
          </a:p>
          <a:p>
            <a:pPr marL="228600" indent="-228600">
              <a:lnSpc>
                <a:spcPct val="80000"/>
              </a:lnSpc>
            </a:pPr>
            <a:r>
              <a:rPr lang="en-US" sz="2400" dirty="0"/>
              <a:t>Refactoring</a:t>
            </a:r>
          </a:p>
          <a:p>
            <a:pPr marL="228600" indent="-228600">
              <a:lnSpc>
                <a:spcPct val="80000"/>
              </a:lnSpc>
            </a:pPr>
            <a:r>
              <a:rPr lang="en-US" sz="2400" dirty="0"/>
              <a:t>Pair Programming</a:t>
            </a:r>
          </a:p>
          <a:p>
            <a:pPr marL="228600" indent="-228600">
              <a:lnSpc>
                <a:spcPct val="80000"/>
              </a:lnSpc>
            </a:pPr>
            <a:r>
              <a:rPr lang="en-US" sz="2400" dirty="0"/>
              <a:t>Collective Ownership</a:t>
            </a:r>
          </a:p>
          <a:p>
            <a:pPr marL="228600" indent="-228600">
              <a:lnSpc>
                <a:spcPct val="80000"/>
              </a:lnSpc>
            </a:pPr>
            <a:r>
              <a:rPr lang="en-US" sz="2400" dirty="0"/>
              <a:t>Continuous Integration</a:t>
            </a:r>
          </a:p>
          <a:p>
            <a:pPr marL="228600" indent="-228600">
              <a:lnSpc>
                <a:spcPct val="80000"/>
              </a:lnSpc>
            </a:pPr>
            <a:r>
              <a:rPr lang="en-US" sz="2400" dirty="0"/>
              <a:t>40-Hour Workweek</a:t>
            </a:r>
          </a:p>
          <a:p>
            <a:pPr marL="228600" indent="-228600">
              <a:lnSpc>
                <a:spcPct val="80000"/>
              </a:lnSpc>
            </a:pPr>
            <a:r>
              <a:rPr lang="en-US" sz="2400" dirty="0"/>
              <a:t>On-site Customer</a:t>
            </a:r>
          </a:p>
          <a:p>
            <a:pPr marL="228600" indent="-228600">
              <a:lnSpc>
                <a:spcPct val="80000"/>
              </a:lnSpc>
            </a:pPr>
            <a:r>
              <a:rPr lang="en-US" sz="2400" dirty="0"/>
              <a:t>Coding Standards</a:t>
            </a:r>
          </a:p>
        </p:txBody>
      </p:sp>
      <p:pic>
        <p:nvPicPr>
          <p:cNvPr id="514052" name="Picture 4" descr="XP_Circles"/>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343400" y="1700213"/>
            <a:ext cx="4379913" cy="4321175"/>
          </a:xfrm>
          <a:prstGeom prst="rect">
            <a:avLst/>
          </a:prstGeom>
          <a:noFill/>
          <a:ln w="9525" algn="ctr">
            <a:noFill/>
            <a:miter lim="800000"/>
            <a:headEnd/>
            <a:tailEnd/>
          </a:ln>
          <a:effectLst>
            <a:softEdge rad="12700"/>
          </a:effectLst>
        </p:spPr>
      </p:pic>
    </p:spTree>
    <p:extLst>
      <p:ext uri="{BB962C8B-B14F-4D97-AF65-F5344CB8AC3E}">
        <p14:creationId xmlns:p14="http://schemas.microsoft.com/office/powerpoint/2010/main" val="1828188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3900" y="1066800"/>
            <a:ext cx="7924800" cy="685800"/>
          </a:xfrm>
        </p:spPr>
        <p:txBody>
          <a:bodyPr/>
          <a:lstStyle/>
          <a:p>
            <a:r>
              <a:rPr lang="en-US" dirty="0" smtClean="0"/>
              <a:t>Lean Development</a:t>
            </a:r>
            <a:endParaRPr lang="en-US" dirty="0"/>
          </a:p>
        </p:txBody>
      </p:sp>
      <p:pic>
        <p:nvPicPr>
          <p:cNvPr id="51208" name="Picture 8" descr="http://www.cloudsoftwareprogram.org/rs/375/e9c4455d-a317-4f4c-9f70-108d736bae98/42e/filename/cloud-lean-enterprise.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981200" y="2209800"/>
            <a:ext cx="5410200" cy="3820955"/>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6964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Lean </a:t>
            </a:r>
            <a:r>
              <a:rPr lang="en-US" dirty="0" smtClean="0"/>
              <a:t>Principles</a:t>
            </a:r>
            <a:endParaRPr lang="en-US" dirty="0"/>
          </a:p>
        </p:txBody>
      </p:sp>
      <p:sp>
        <p:nvSpPr>
          <p:cNvPr id="3" name="Content Placeholder 2"/>
          <p:cNvSpPr>
            <a:spLocks noGrp="1"/>
          </p:cNvSpPr>
          <p:nvPr>
            <p:ph idx="1"/>
          </p:nvPr>
        </p:nvSpPr>
        <p:spPr/>
        <p:txBody>
          <a:bodyPr/>
          <a:lstStyle/>
          <a:p>
            <a:pPr>
              <a:lnSpc>
                <a:spcPct val="100000"/>
              </a:lnSpc>
            </a:pPr>
            <a:r>
              <a:rPr lang="en-US" dirty="0"/>
              <a:t>Eliminate </a:t>
            </a:r>
            <a:r>
              <a:rPr lang="en-US" dirty="0" smtClean="0">
                <a:solidFill>
                  <a:schemeClr val="accent5">
                    <a:lumMod val="20000"/>
                    <a:lumOff val="80000"/>
                  </a:schemeClr>
                </a:solidFill>
              </a:rPr>
              <a:t>waste</a:t>
            </a:r>
          </a:p>
          <a:p>
            <a:pPr lvl="1">
              <a:lnSpc>
                <a:spcPct val="100000"/>
              </a:lnSpc>
            </a:pPr>
            <a:r>
              <a:rPr lang="en-US" dirty="0" smtClean="0"/>
              <a:t>Unnecessary </a:t>
            </a:r>
            <a:r>
              <a:rPr lang="en-US" dirty="0"/>
              <a:t>code and functionality</a:t>
            </a:r>
          </a:p>
          <a:p>
            <a:pPr lvl="1">
              <a:lnSpc>
                <a:spcPct val="100000"/>
              </a:lnSpc>
            </a:pPr>
            <a:r>
              <a:rPr lang="en-US" dirty="0" smtClean="0"/>
              <a:t>Delay </a:t>
            </a:r>
            <a:r>
              <a:rPr lang="en-US" dirty="0"/>
              <a:t>in the software development process</a:t>
            </a:r>
          </a:p>
          <a:p>
            <a:pPr lvl="1">
              <a:lnSpc>
                <a:spcPct val="100000"/>
              </a:lnSpc>
            </a:pPr>
            <a:r>
              <a:rPr lang="en-US" dirty="0" smtClean="0"/>
              <a:t>Unclear requirements</a:t>
            </a:r>
            <a:endParaRPr lang="en-US" dirty="0"/>
          </a:p>
          <a:p>
            <a:pPr lvl="1">
              <a:lnSpc>
                <a:spcPct val="100000"/>
              </a:lnSpc>
            </a:pPr>
            <a:r>
              <a:rPr lang="en-US" dirty="0" smtClean="0"/>
              <a:t>Bureaucracy</a:t>
            </a:r>
            <a:endParaRPr lang="en-US" dirty="0"/>
          </a:p>
          <a:p>
            <a:pPr lvl="1">
              <a:lnSpc>
                <a:spcPct val="100000"/>
              </a:lnSpc>
            </a:pPr>
            <a:r>
              <a:rPr lang="en-US" dirty="0" smtClean="0"/>
              <a:t>Slow </a:t>
            </a:r>
            <a:r>
              <a:rPr lang="en-US" dirty="0"/>
              <a:t>internal </a:t>
            </a:r>
            <a:r>
              <a:rPr lang="en-US" dirty="0" smtClean="0"/>
              <a:t>communicati</a:t>
            </a:r>
            <a:r>
              <a:rPr lang="en-US" dirty="0" smtClean="0">
                <a:effectLst/>
              </a:rPr>
              <a:t>on</a:t>
            </a:r>
            <a:endParaRPr lang="en-US" dirty="0">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55</a:t>
            </a:fld>
            <a:endParaRPr lang="en-US" dirty="0"/>
          </a:p>
        </p:txBody>
      </p:sp>
      <p:pic>
        <p:nvPicPr>
          <p:cNvPr id="54275"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172200" y="3751943"/>
            <a:ext cx="2535936" cy="24384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8721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Lean </a:t>
            </a:r>
            <a:r>
              <a:rPr lang="en-US" dirty="0" smtClean="0"/>
              <a:t>Principles (2)</a:t>
            </a:r>
            <a:endParaRPr lang="en-US" dirty="0"/>
          </a:p>
        </p:txBody>
      </p:sp>
      <p:sp>
        <p:nvSpPr>
          <p:cNvPr id="3" name="Content Placeholder 2"/>
          <p:cNvSpPr>
            <a:spLocks noGrp="1"/>
          </p:cNvSpPr>
          <p:nvPr>
            <p:ph idx="1"/>
          </p:nvPr>
        </p:nvSpPr>
        <p:spPr/>
        <p:txBody>
          <a:bodyPr/>
          <a:lstStyle/>
          <a:p>
            <a:pPr>
              <a:lnSpc>
                <a:spcPct val="100000"/>
              </a:lnSpc>
            </a:pPr>
            <a:r>
              <a:rPr lang="en-US" dirty="0"/>
              <a:t>Amplify </a:t>
            </a:r>
            <a:r>
              <a:rPr lang="en-US" dirty="0">
                <a:solidFill>
                  <a:schemeClr val="accent5">
                    <a:lumMod val="20000"/>
                    <a:lumOff val="80000"/>
                  </a:schemeClr>
                </a:solidFill>
              </a:rPr>
              <a:t>learning</a:t>
            </a:r>
          </a:p>
          <a:p>
            <a:pPr marL="577850" lvl="1" indent="-220663">
              <a:lnSpc>
                <a:spcPct val="100000"/>
              </a:lnSpc>
            </a:pPr>
            <a:r>
              <a:rPr lang="en-US" dirty="0" smtClean="0"/>
              <a:t>Speed up the </a:t>
            </a:r>
            <a:r>
              <a:rPr lang="en-US" dirty="0"/>
              <a:t>learning process </a:t>
            </a:r>
            <a:r>
              <a:rPr lang="en-US" dirty="0" smtClean="0"/>
              <a:t>using short </a:t>
            </a:r>
            <a:r>
              <a:rPr lang="en-US" dirty="0"/>
              <a:t>iteration </a:t>
            </a:r>
            <a:r>
              <a:rPr lang="en-US" dirty="0" smtClean="0"/>
              <a:t>cycles</a:t>
            </a:r>
          </a:p>
          <a:p>
            <a:pPr marL="577850" lvl="1" indent="-220663">
              <a:lnSpc>
                <a:spcPct val="100000"/>
              </a:lnSpc>
            </a:pPr>
            <a:r>
              <a:rPr lang="en-US" dirty="0" smtClean="0"/>
              <a:t>Accumulation </a:t>
            </a:r>
            <a:r>
              <a:rPr lang="en-US" dirty="0"/>
              <a:t>of defects </a:t>
            </a:r>
            <a:r>
              <a:rPr lang="en-US" dirty="0" smtClean="0"/>
              <a:t>is prevented </a:t>
            </a:r>
            <a:r>
              <a:rPr lang="en-US" dirty="0"/>
              <a:t>by running tests as soon as the code is </a:t>
            </a:r>
            <a:r>
              <a:rPr lang="en-US" dirty="0" smtClean="0"/>
              <a:t>written</a:t>
            </a:r>
          </a:p>
          <a:p>
            <a:pPr marL="577850" lvl="1" indent="-220663">
              <a:lnSpc>
                <a:spcPct val="100000"/>
              </a:lnSpc>
            </a:pPr>
            <a:r>
              <a:rPr lang="en-US" dirty="0" smtClean="0"/>
              <a:t>Gathering user </a:t>
            </a:r>
            <a:r>
              <a:rPr lang="en-US" dirty="0"/>
              <a:t>requirements </a:t>
            </a:r>
            <a:r>
              <a:rPr lang="en-US" dirty="0" smtClean="0"/>
              <a:t>is simplified </a:t>
            </a:r>
          </a:p>
          <a:p>
            <a:pPr marL="860425" lvl="2" indent="-211138">
              <a:lnSpc>
                <a:spcPct val="100000"/>
              </a:lnSpc>
            </a:pPr>
            <a:r>
              <a:rPr lang="en-US" dirty="0"/>
              <a:t>P</a:t>
            </a:r>
            <a:r>
              <a:rPr lang="en-US" dirty="0" smtClean="0"/>
              <a:t>resenting </a:t>
            </a:r>
            <a:r>
              <a:rPr lang="en-US" dirty="0"/>
              <a:t>screens to the end-users and getting their </a:t>
            </a:r>
            <a:r>
              <a:rPr lang="en-US" dirty="0" smtClean="0"/>
              <a:t>input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56</a:t>
            </a:fld>
            <a:endParaRPr lang="en-US" dirty="0"/>
          </a:p>
        </p:txBody>
      </p:sp>
      <p:pic>
        <p:nvPicPr>
          <p:cNvPr id="52227"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191000" y="5176404"/>
            <a:ext cx="3733800" cy="1332059"/>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23845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Lean Principles </a:t>
            </a:r>
            <a:r>
              <a:rPr lang="en-US" dirty="0" smtClean="0"/>
              <a:t>(3)</a:t>
            </a:r>
            <a:endParaRPr lang="en-US" dirty="0"/>
          </a:p>
        </p:txBody>
      </p:sp>
      <p:sp>
        <p:nvSpPr>
          <p:cNvPr id="3" name="Content Placeholder 2"/>
          <p:cNvSpPr>
            <a:spLocks noGrp="1"/>
          </p:cNvSpPr>
          <p:nvPr>
            <p:ph idx="1"/>
          </p:nvPr>
        </p:nvSpPr>
        <p:spPr/>
        <p:txBody>
          <a:bodyPr/>
          <a:lstStyle/>
          <a:p>
            <a:pPr>
              <a:lnSpc>
                <a:spcPct val="100000"/>
              </a:lnSpc>
            </a:pPr>
            <a:r>
              <a:rPr lang="en-US" dirty="0">
                <a:solidFill>
                  <a:schemeClr val="accent5">
                    <a:lumMod val="20000"/>
                    <a:lumOff val="80000"/>
                  </a:schemeClr>
                </a:solidFill>
              </a:rPr>
              <a:t>Decide</a:t>
            </a:r>
            <a:r>
              <a:rPr lang="en-US" dirty="0"/>
              <a:t> </a:t>
            </a:r>
            <a:r>
              <a:rPr lang="en-US" dirty="0" smtClean="0"/>
              <a:t>as </a:t>
            </a:r>
            <a:r>
              <a:rPr lang="en-US" dirty="0"/>
              <a:t>late as </a:t>
            </a:r>
            <a:r>
              <a:rPr lang="en-US" dirty="0" smtClean="0"/>
              <a:t>possible</a:t>
            </a:r>
          </a:p>
          <a:p>
            <a:pPr marL="577850" lvl="1" indent="-220663">
              <a:lnSpc>
                <a:spcPct val="100000"/>
              </a:lnSpc>
            </a:pPr>
            <a:r>
              <a:rPr lang="en-US" dirty="0" smtClean="0"/>
              <a:t>Until decisions can </a:t>
            </a:r>
            <a:r>
              <a:rPr lang="en-US" dirty="0"/>
              <a:t>be made </a:t>
            </a:r>
            <a:r>
              <a:rPr lang="en-US" dirty="0">
                <a:solidFill>
                  <a:schemeClr val="accent5">
                    <a:lumMod val="20000"/>
                    <a:lumOff val="80000"/>
                  </a:schemeClr>
                </a:solidFill>
              </a:rPr>
              <a:t>based on facts </a:t>
            </a:r>
            <a:endParaRPr lang="en-US" dirty="0" smtClean="0">
              <a:solidFill>
                <a:schemeClr val="accent5">
                  <a:lumMod val="20000"/>
                  <a:lumOff val="80000"/>
                </a:schemeClr>
              </a:solidFill>
            </a:endParaRPr>
          </a:p>
          <a:p>
            <a:pPr marL="860425" lvl="2" indent="-211138">
              <a:lnSpc>
                <a:spcPct val="100000"/>
              </a:lnSpc>
            </a:pPr>
            <a:r>
              <a:rPr lang="en-US" dirty="0"/>
              <a:t>N</a:t>
            </a:r>
            <a:r>
              <a:rPr lang="en-US" dirty="0" smtClean="0"/>
              <a:t>ot </a:t>
            </a:r>
            <a:r>
              <a:rPr lang="en-US" dirty="0"/>
              <a:t>on uncertain </a:t>
            </a:r>
            <a:r>
              <a:rPr lang="en-US" dirty="0" smtClean="0"/>
              <a:t>assumptions </a:t>
            </a:r>
            <a:r>
              <a:rPr lang="en-US" dirty="0"/>
              <a:t>and </a:t>
            </a:r>
            <a:r>
              <a:rPr lang="en-US" dirty="0" smtClean="0"/>
              <a:t>predictions</a:t>
            </a:r>
          </a:p>
          <a:p>
            <a:pPr marL="577850" lvl="1" indent="-220663">
              <a:lnSpc>
                <a:spcPct val="100000"/>
              </a:lnSpc>
            </a:pPr>
            <a:r>
              <a:rPr lang="en-US" dirty="0"/>
              <a:t>The more complex a system is, the more </a:t>
            </a:r>
            <a:r>
              <a:rPr lang="en-US" dirty="0">
                <a:solidFill>
                  <a:schemeClr val="accent5">
                    <a:lumMod val="20000"/>
                    <a:lumOff val="80000"/>
                  </a:schemeClr>
                </a:solidFill>
              </a:rPr>
              <a:t>capacity for </a:t>
            </a:r>
            <a:r>
              <a:rPr lang="en-US" dirty="0" smtClean="0">
                <a:solidFill>
                  <a:schemeClr val="accent5">
                    <a:lumMod val="20000"/>
                    <a:lumOff val="80000"/>
                  </a:schemeClr>
                </a:solidFill>
              </a:rPr>
              <a:t>change </a:t>
            </a:r>
            <a:r>
              <a:rPr lang="en-US" dirty="0"/>
              <a:t>should be built into it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57</a:t>
            </a:fld>
            <a:endParaRPr lang="en-US" dirty="0"/>
          </a:p>
        </p:txBody>
      </p:sp>
      <p:pic>
        <p:nvPicPr>
          <p:cNvPr id="53251"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184618" y="4267200"/>
            <a:ext cx="2774765" cy="22098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44932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Lean Principles </a:t>
            </a:r>
            <a:r>
              <a:rPr lang="en-US" dirty="0" smtClean="0"/>
              <a:t>(4)</a:t>
            </a:r>
            <a:endParaRPr lang="en-US" dirty="0"/>
          </a:p>
        </p:txBody>
      </p:sp>
      <p:sp>
        <p:nvSpPr>
          <p:cNvPr id="3" name="Content Placeholder 2"/>
          <p:cNvSpPr>
            <a:spLocks noGrp="1"/>
          </p:cNvSpPr>
          <p:nvPr>
            <p:ph idx="1"/>
          </p:nvPr>
        </p:nvSpPr>
        <p:spPr/>
        <p:txBody>
          <a:bodyPr/>
          <a:lstStyle/>
          <a:p>
            <a:pPr>
              <a:lnSpc>
                <a:spcPct val="100000"/>
              </a:lnSpc>
            </a:pPr>
            <a:r>
              <a:rPr lang="en-US" dirty="0" smtClean="0">
                <a:solidFill>
                  <a:schemeClr val="accent5">
                    <a:lumMod val="20000"/>
                    <a:lumOff val="80000"/>
                  </a:schemeClr>
                </a:solidFill>
              </a:rPr>
              <a:t>Deliver</a:t>
            </a:r>
            <a:r>
              <a:rPr lang="en-US" dirty="0" smtClean="0"/>
              <a:t> </a:t>
            </a:r>
            <a:r>
              <a:rPr lang="en-US" dirty="0"/>
              <a:t>as fast as </a:t>
            </a:r>
            <a:r>
              <a:rPr lang="en-US" dirty="0" smtClean="0"/>
              <a:t>possible</a:t>
            </a:r>
          </a:p>
          <a:p>
            <a:pPr marL="577850" lvl="1" indent="-220663">
              <a:lnSpc>
                <a:spcPct val="100000"/>
              </a:lnSpc>
            </a:pPr>
            <a:r>
              <a:rPr lang="en-US" dirty="0" smtClean="0"/>
              <a:t>The </a:t>
            </a:r>
            <a:r>
              <a:rPr lang="en-US" dirty="0"/>
              <a:t>sooner the end product is </a:t>
            </a:r>
            <a:r>
              <a:rPr lang="en-US" dirty="0" smtClean="0"/>
              <a:t>delivered, </a:t>
            </a:r>
            <a:r>
              <a:rPr lang="en-US" dirty="0"/>
              <a:t>the sooner </a:t>
            </a:r>
            <a:r>
              <a:rPr lang="en-US" dirty="0">
                <a:solidFill>
                  <a:schemeClr val="accent5">
                    <a:lumMod val="20000"/>
                    <a:lumOff val="80000"/>
                  </a:schemeClr>
                </a:solidFill>
              </a:rPr>
              <a:t>feedback</a:t>
            </a:r>
            <a:r>
              <a:rPr lang="en-US" dirty="0"/>
              <a:t> can be </a:t>
            </a:r>
            <a:r>
              <a:rPr lang="en-US" dirty="0" smtClean="0"/>
              <a:t>received</a:t>
            </a:r>
          </a:p>
          <a:p>
            <a:pPr marL="577850" lvl="1" indent="-220663">
              <a:lnSpc>
                <a:spcPct val="100000"/>
              </a:lnSpc>
            </a:pPr>
            <a:r>
              <a:rPr lang="en-US" dirty="0" smtClean="0"/>
              <a:t>The </a:t>
            </a:r>
            <a:r>
              <a:rPr lang="en-US" dirty="0"/>
              <a:t>shorter the iterations, the better the </a:t>
            </a:r>
            <a:r>
              <a:rPr lang="en-US" dirty="0">
                <a:solidFill>
                  <a:schemeClr val="accent5">
                    <a:lumMod val="20000"/>
                    <a:lumOff val="80000"/>
                  </a:schemeClr>
                </a:solidFill>
              </a:rPr>
              <a:t>learning and communication </a:t>
            </a:r>
            <a:r>
              <a:rPr lang="en-US" dirty="0"/>
              <a:t>within the </a:t>
            </a:r>
            <a:r>
              <a:rPr lang="en-US" dirty="0" smtClean="0"/>
              <a:t>team</a:t>
            </a:r>
          </a:p>
          <a:p>
            <a:pPr marL="577850" lvl="1" indent="-220663">
              <a:lnSpc>
                <a:spcPct val="100000"/>
              </a:lnSpc>
            </a:pPr>
            <a:r>
              <a:rPr lang="en-US" dirty="0" smtClean="0"/>
              <a:t>Speed </a:t>
            </a:r>
            <a:r>
              <a:rPr lang="en-US" dirty="0"/>
              <a:t>assures the fulfilling of the customer's </a:t>
            </a:r>
            <a:r>
              <a:rPr lang="en-US" dirty="0">
                <a:solidFill>
                  <a:schemeClr val="accent5">
                    <a:lumMod val="20000"/>
                    <a:lumOff val="80000"/>
                  </a:schemeClr>
                </a:solidFill>
              </a:rPr>
              <a:t>present needs </a:t>
            </a:r>
          </a:p>
          <a:p>
            <a:pPr marL="860425" lvl="2" indent="-211138">
              <a:lnSpc>
                <a:spcPct val="100000"/>
              </a:lnSpc>
            </a:pPr>
            <a:r>
              <a:rPr lang="en-US" dirty="0"/>
              <a:t>N</a:t>
            </a:r>
            <a:r>
              <a:rPr lang="en-US" dirty="0" smtClean="0"/>
              <a:t>ot </a:t>
            </a:r>
            <a:r>
              <a:rPr lang="en-US" dirty="0"/>
              <a:t>what they required </a:t>
            </a:r>
            <a:r>
              <a:rPr lang="en-US" dirty="0" smtClean="0"/>
              <a:t>yesterday</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58</a:t>
            </a:fld>
            <a:endParaRPr lang="en-US" dirty="0"/>
          </a:p>
        </p:txBody>
      </p:sp>
    </p:spTree>
    <p:extLst>
      <p:ext uri="{BB962C8B-B14F-4D97-AF65-F5344CB8AC3E}">
        <p14:creationId xmlns:p14="http://schemas.microsoft.com/office/powerpoint/2010/main" val="1582739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Lean Principles </a:t>
            </a:r>
            <a:r>
              <a:rPr lang="en-US" dirty="0" smtClean="0"/>
              <a:t>(5)</a:t>
            </a:r>
            <a:endParaRPr lang="en-US" dirty="0"/>
          </a:p>
        </p:txBody>
      </p:sp>
      <p:sp>
        <p:nvSpPr>
          <p:cNvPr id="3" name="Content Placeholder 2"/>
          <p:cNvSpPr>
            <a:spLocks noGrp="1"/>
          </p:cNvSpPr>
          <p:nvPr>
            <p:ph idx="1"/>
          </p:nvPr>
        </p:nvSpPr>
        <p:spPr/>
        <p:txBody>
          <a:bodyPr/>
          <a:lstStyle/>
          <a:p>
            <a:pPr>
              <a:lnSpc>
                <a:spcPct val="100000"/>
              </a:lnSpc>
            </a:pPr>
            <a:r>
              <a:rPr lang="en-US" dirty="0">
                <a:solidFill>
                  <a:schemeClr val="accent5">
                    <a:lumMod val="20000"/>
                    <a:lumOff val="80000"/>
                  </a:schemeClr>
                </a:solidFill>
              </a:rPr>
              <a:t>Empower</a:t>
            </a:r>
            <a:r>
              <a:rPr lang="en-US" dirty="0"/>
              <a:t> the </a:t>
            </a:r>
            <a:r>
              <a:rPr lang="en-US" dirty="0" smtClean="0"/>
              <a:t>team</a:t>
            </a:r>
          </a:p>
          <a:p>
            <a:pPr marL="577850" lvl="1" indent="-220663">
              <a:lnSpc>
                <a:spcPct val="100000"/>
              </a:lnSpc>
            </a:pPr>
            <a:r>
              <a:rPr lang="en-US" dirty="0" smtClean="0"/>
              <a:t>“Find </a:t>
            </a:r>
            <a:r>
              <a:rPr lang="en-US" dirty="0"/>
              <a:t>good people and let them do their own </a:t>
            </a:r>
            <a:r>
              <a:rPr lang="en-US" dirty="0" smtClean="0"/>
              <a:t>job"</a:t>
            </a:r>
            <a:endParaRPr lang="en-US" dirty="0"/>
          </a:p>
          <a:p>
            <a:pPr marL="577850" lvl="1" indent="-220663">
              <a:lnSpc>
                <a:spcPct val="100000"/>
              </a:lnSpc>
            </a:pPr>
            <a:r>
              <a:rPr lang="en-US" dirty="0" smtClean="0"/>
              <a:t>Managers </a:t>
            </a:r>
            <a:r>
              <a:rPr lang="en-US" dirty="0"/>
              <a:t>are taught how to listen to the </a:t>
            </a:r>
            <a:r>
              <a:rPr lang="en-US" dirty="0" smtClean="0"/>
              <a:t>developers</a:t>
            </a:r>
          </a:p>
          <a:p>
            <a:pPr marL="577850" lvl="1" indent="-220663">
              <a:lnSpc>
                <a:spcPct val="100000"/>
              </a:lnSpc>
            </a:pPr>
            <a:r>
              <a:rPr lang="en-US" dirty="0" smtClean="0"/>
              <a:t>People are not just resources</a:t>
            </a:r>
          </a:p>
          <a:p>
            <a:pPr marL="860425" lvl="2" indent="-211138">
              <a:lnSpc>
                <a:spcPct val="100000"/>
              </a:lnSpc>
            </a:pPr>
            <a:r>
              <a:rPr lang="en-US" dirty="0"/>
              <a:t>People need motivation and a </a:t>
            </a:r>
            <a:r>
              <a:rPr lang="en-US" dirty="0" smtClean="0"/>
              <a:t/>
            </a:r>
            <a:br>
              <a:rPr lang="en-US" dirty="0" smtClean="0"/>
            </a:br>
            <a:r>
              <a:rPr lang="en-US" dirty="0" smtClean="0"/>
              <a:t>higher </a:t>
            </a:r>
            <a:r>
              <a:rPr lang="en-US" dirty="0"/>
              <a:t>purpose to work </a:t>
            </a:r>
            <a:r>
              <a:rPr lang="en-US" dirty="0" smtClean="0"/>
              <a:t>for</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59</a:t>
            </a:fld>
            <a:endParaRPr lang="en-US" dirty="0"/>
          </a:p>
        </p:txBody>
      </p:sp>
      <p:pic>
        <p:nvPicPr>
          <p:cNvPr id="55298"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169025" y="3886200"/>
            <a:ext cx="2381250" cy="238125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7436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3811" name="Picture 3" descr="Waterfall-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84213" y="3081338"/>
            <a:ext cx="1944687" cy="2674937"/>
          </a:xfrm>
          <a:prstGeom prst="rect">
            <a:avLst/>
          </a:prstGeom>
          <a:noFill/>
          <a:ln>
            <a:noFill/>
          </a:ln>
          <a:effectLst>
            <a:glow rad="101600">
              <a:schemeClr val="tx1">
                <a:alpha val="40000"/>
              </a:schemeClr>
            </a:glow>
            <a:outerShdw dist="35921" dir="2700000" algn="ctr" rotWithShape="0">
              <a:schemeClr val="bg2"/>
            </a:outerShdw>
          </a:effectLst>
        </p:spPr>
      </p:pic>
      <p:pic>
        <p:nvPicPr>
          <p:cNvPr id="503812" name="Picture 4" descr="Waterfall-2"/>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059113" y="3740150"/>
            <a:ext cx="3024187" cy="2279650"/>
          </a:xfrm>
          <a:prstGeom prst="rect">
            <a:avLst/>
          </a:prstGeom>
          <a:noFill/>
          <a:ln>
            <a:noFill/>
          </a:ln>
          <a:effectLst>
            <a:glow rad="101600">
              <a:schemeClr val="tx1">
                <a:alpha val="40000"/>
              </a:schemeClr>
            </a:glow>
            <a:outerShdw dist="35921" dir="2700000" algn="ctr" rotWithShape="0">
              <a:schemeClr val="bg2"/>
            </a:outerShdw>
          </a:effectLst>
        </p:spPr>
      </p:pic>
      <p:pic>
        <p:nvPicPr>
          <p:cNvPr id="503813" name="Picture 5" descr="Waterfall-3"/>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516688" y="3081338"/>
            <a:ext cx="1947862" cy="2674937"/>
          </a:xfrm>
          <a:prstGeom prst="rect">
            <a:avLst/>
          </a:prstGeom>
          <a:noFill/>
          <a:ln>
            <a:noFill/>
          </a:ln>
          <a:effectLst>
            <a:glow rad="101600">
              <a:schemeClr val="tx1">
                <a:alpha val="40000"/>
              </a:schemeClr>
            </a:glow>
            <a:outerShdw dist="35921" dir="2700000" algn="ctr" rotWithShape="0">
              <a:schemeClr val="bg2"/>
            </a:outerShdw>
          </a:effectLst>
        </p:spPr>
      </p:pic>
      <p:sp>
        <p:nvSpPr>
          <p:cNvPr id="2" name="Title 1"/>
          <p:cNvSpPr>
            <a:spLocks noGrp="1"/>
          </p:cNvSpPr>
          <p:nvPr>
            <p:ph type="ctrTitle"/>
          </p:nvPr>
        </p:nvSpPr>
        <p:spPr>
          <a:xfrm>
            <a:off x="684213" y="2057400"/>
            <a:ext cx="7924800" cy="685800"/>
          </a:xfrm>
        </p:spPr>
        <p:txBody>
          <a:bodyPr/>
          <a:lstStyle/>
          <a:p>
            <a:r>
              <a:rPr lang="en-US" dirty="0">
                <a:effectLst>
                  <a:outerShdw blurRad="38100" dist="38100" dir="2700000" algn="tl">
                    <a:srgbClr val="000000">
                      <a:alpha val="43137"/>
                    </a:srgbClr>
                  </a:outerShdw>
                  <a:reflection blurRad="12000" stA="25000" endPos="49000" dist="5000" dir="5400000" sy="-100000" algn="bl" rotWithShape="0"/>
                </a:effectLst>
              </a:rPr>
              <a:t>The Waterfall </a:t>
            </a:r>
            <a:r>
              <a:rPr lang="en-US" dirty="0" smtClean="0">
                <a:effectLst>
                  <a:outerShdw blurRad="38100" dist="38100" dir="2700000" algn="tl">
                    <a:srgbClr val="000000">
                      <a:alpha val="43137"/>
                    </a:srgbClr>
                  </a:outerShdw>
                  <a:reflection blurRad="12000" stA="25000" endPos="49000" dist="5000" dir="5400000" sy="-100000" algn="bl" rotWithShape="0"/>
                </a:effectLst>
              </a:rPr>
              <a:t>Development</a:t>
            </a:r>
            <a:br>
              <a:rPr lang="en-US" dirty="0" smtClean="0">
                <a:effectLst>
                  <a:outerShdw blurRad="38100" dist="38100" dir="2700000" algn="tl">
                    <a:srgbClr val="000000">
                      <a:alpha val="43137"/>
                    </a:srgbClr>
                  </a:outerShdw>
                  <a:reflection blurRad="12000" stA="25000" endPos="49000" dist="5000" dir="5400000" sy="-100000" algn="bl" rotWithShape="0"/>
                </a:effectLst>
              </a:rPr>
            </a:br>
            <a:r>
              <a:rPr lang="en-US" dirty="0" smtClean="0">
                <a:effectLst>
                  <a:outerShdw blurRad="38100" dist="38100" dir="2700000" algn="tl">
                    <a:srgbClr val="000000">
                      <a:alpha val="43137"/>
                    </a:srgbClr>
                  </a:outerShdw>
                  <a:reflection blurRad="12000" stA="25000" endPos="49000" dist="5000" dir="5400000" sy="-100000" algn="bl" rotWithShape="0"/>
                </a:effectLst>
              </a:rPr>
              <a:t>Process</a:t>
            </a:r>
            <a:endParaRPr lang="en-US" dirty="0"/>
          </a:p>
        </p:txBody>
      </p:sp>
    </p:spTree>
    <p:extLst>
      <p:ext uri="{BB962C8B-B14F-4D97-AF65-F5344CB8AC3E}">
        <p14:creationId xmlns:p14="http://schemas.microsoft.com/office/powerpoint/2010/main" val="3627761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Lean Principles </a:t>
            </a:r>
            <a:r>
              <a:rPr lang="en-US" dirty="0" smtClean="0"/>
              <a:t>(6)</a:t>
            </a:r>
            <a:endParaRPr lang="en-US" dirty="0"/>
          </a:p>
        </p:txBody>
      </p:sp>
      <p:sp>
        <p:nvSpPr>
          <p:cNvPr id="3" name="Content Placeholder 2"/>
          <p:cNvSpPr>
            <a:spLocks noGrp="1"/>
          </p:cNvSpPr>
          <p:nvPr>
            <p:ph idx="1"/>
          </p:nvPr>
        </p:nvSpPr>
        <p:spPr/>
        <p:txBody>
          <a:bodyPr/>
          <a:lstStyle/>
          <a:p>
            <a:pPr>
              <a:lnSpc>
                <a:spcPct val="100000"/>
              </a:lnSpc>
            </a:pPr>
            <a:r>
              <a:rPr lang="en-US" dirty="0"/>
              <a:t>Build integrity </a:t>
            </a:r>
            <a:r>
              <a:rPr lang="en-US" dirty="0" smtClean="0"/>
              <a:t>in</a:t>
            </a:r>
          </a:p>
          <a:p>
            <a:pPr marL="577850" lvl="1" indent="-220663">
              <a:lnSpc>
                <a:spcPct val="100000"/>
              </a:lnSpc>
            </a:pPr>
            <a:r>
              <a:rPr lang="en-US" dirty="0" smtClean="0">
                <a:solidFill>
                  <a:schemeClr val="accent5">
                    <a:lumMod val="20000"/>
                    <a:lumOff val="80000"/>
                  </a:schemeClr>
                </a:solidFill>
              </a:rPr>
              <a:t>Integrity</a:t>
            </a:r>
            <a:r>
              <a:rPr lang="en-US" dirty="0" smtClean="0"/>
              <a:t> </a:t>
            </a:r>
            <a:r>
              <a:rPr lang="en-US" dirty="0"/>
              <a:t>means that the system’s separate components work well together as a </a:t>
            </a:r>
            <a:r>
              <a:rPr lang="en-US" dirty="0" smtClean="0"/>
              <a:t>whole</a:t>
            </a:r>
          </a:p>
          <a:p>
            <a:pPr marL="577850" lvl="1" indent="-220663">
              <a:lnSpc>
                <a:spcPct val="100000"/>
              </a:lnSpc>
            </a:pPr>
            <a:r>
              <a:rPr lang="en-US" dirty="0">
                <a:solidFill>
                  <a:schemeClr val="accent5">
                    <a:lumMod val="20000"/>
                    <a:lumOff val="80000"/>
                  </a:schemeClr>
                </a:solidFill>
              </a:rPr>
              <a:t>Refactoring</a:t>
            </a:r>
            <a:r>
              <a:rPr lang="en-US" dirty="0"/>
              <a:t> </a:t>
            </a:r>
            <a:r>
              <a:rPr lang="en-US" dirty="0" smtClean="0"/>
              <a:t>is one </a:t>
            </a:r>
            <a:r>
              <a:rPr lang="en-US" dirty="0"/>
              <a:t>of the healthy ways towards integral </a:t>
            </a:r>
            <a:r>
              <a:rPr lang="en-US" dirty="0" smtClean="0"/>
              <a:t>architecture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60</a:t>
            </a:fld>
            <a:endParaRPr lang="en-US" dirty="0"/>
          </a:p>
        </p:txBody>
      </p:sp>
      <p:pic>
        <p:nvPicPr>
          <p:cNvPr id="56323"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855029" y="3886200"/>
            <a:ext cx="3399971" cy="2255981"/>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443662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Lean Principles </a:t>
            </a:r>
            <a:r>
              <a:rPr lang="en-US" dirty="0" smtClean="0"/>
              <a:t>(7)</a:t>
            </a:r>
            <a:endParaRPr lang="en-US" dirty="0"/>
          </a:p>
        </p:txBody>
      </p:sp>
      <p:sp>
        <p:nvSpPr>
          <p:cNvPr id="3" name="Content Placeholder 2"/>
          <p:cNvSpPr>
            <a:spLocks noGrp="1"/>
          </p:cNvSpPr>
          <p:nvPr>
            <p:ph idx="1"/>
          </p:nvPr>
        </p:nvSpPr>
        <p:spPr/>
        <p:txBody>
          <a:bodyPr/>
          <a:lstStyle/>
          <a:p>
            <a:pPr>
              <a:lnSpc>
                <a:spcPct val="100000"/>
              </a:lnSpc>
            </a:pPr>
            <a:r>
              <a:rPr lang="en-US" dirty="0"/>
              <a:t>See the </a:t>
            </a:r>
            <a:r>
              <a:rPr lang="en-US" dirty="0">
                <a:solidFill>
                  <a:schemeClr val="accent5">
                    <a:lumMod val="20000"/>
                    <a:lumOff val="80000"/>
                  </a:schemeClr>
                </a:solidFill>
              </a:rPr>
              <a:t>whole</a:t>
            </a:r>
          </a:p>
          <a:p>
            <a:pPr lvl="1">
              <a:lnSpc>
                <a:spcPct val="100000"/>
              </a:lnSpc>
            </a:pPr>
            <a:r>
              <a:rPr lang="en-US" dirty="0"/>
              <a:t>Software systems are not simply </a:t>
            </a:r>
            <a:r>
              <a:rPr lang="en-US" dirty="0">
                <a:solidFill>
                  <a:schemeClr val="accent5">
                    <a:lumMod val="20000"/>
                    <a:lumOff val="80000"/>
                  </a:schemeClr>
                </a:solidFill>
              </a:rPr>
              <a:t>the sum of their parts</a:t>
            </a:r>
            <a:r>
              <a:rPr lang="en-US" dirty="0"/>
              <a:t>, but also </a:t>
            </a:r>
            <a:r>
              <a:rPr lang="en-US" dirty="0">
                <a:solidFill>
                  <a:schemeClr val="accent5">
                    <a:lumMod val="20000"/>
                    <a:lumOff val="80000"/>
                  </a:schemeClr>
                </a:solidFill>
              </a:rPr>
              <a:t>the product of their interactions</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61</a:t>
            </a:fld>
            <a:endParaRPr lang="en-US" dirty="0"/>
          </a:p>
        </p:txBody>
      </p:sp>
      <p:pic>
        <p:nvPicPr>
          <p:cNvPr id="6" name="Picture 4"/>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r="9194"/>
          <a:stretch/>
        </p:blipFill>
        <p:spPr bwMode="auto">
          <a:xfrm>
            <a:off x="4800601" y="3352800"/>
            <a:ext cx="2623782" cy="2638755"/>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648627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990600"/>
            <a:ext cx="7924800" cy="685800"/>
          </a:xfrm>
        </p:spPr>
        <p:txBody>
          <a:bodyPr/>
          <a:lstStyle/>
          <a:p>
            <a:r>
              <a:rPr lang="en-US" dirty="0" smtClean="0"/>
              <a:t>Scrum</a:t>
            </a:r>
            <a:endParaRPr lang="en-US" dirty="0"/>
          </a:p>
        </p:txBody>
      </p:sp>
      <p:sp>
        <p:nvSpPr>
          <p:cNvPr id="3" name="Subtitle 2"/>
          <p:cNvSpPr>
            <a:spLocks noGrp="1"/>
          </p:cNvSpPr>
          <p:nvPr>
            <p:ph type="subTitle" idx="1"/>
          </p:nvPr>
        </p:nvSpPr>
        <p:spPr>
          <a:xfrm>
            <a:off x="609600" y="1676400"/>
            <a:ext cx="7924800" cy="569120"/>
          </a:xfrm>
        </p:spPr>
        <p:txBody>
          <a:bodyPr/>
          <a:lstStyle/>
          <a:p>
            <a:r>
              <a:rPr lang="en-US" dirty="0" smtClean="0"/>
              <a:t>Making Progress in Series of Sprints</a:t>
            </a:r>
            <a:endParaRPr lang="en-US" dirty="0"/>
          </a:p>
        </p:txBody>
      </p:sp>
      <p:pic>
        <p:nvPicPr>
          <p:cNvPr id="4098" name="Picture 2" descr="http://t3.gstatic.com/images?q=tbn:ANd9GcQBaAgFd_ZzRlAkR4laYlv-df6LWkzqZHccNoJodb4kv4tOaNRAtw"/>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209800" y="2590800"/>
            <a:ext cx="4572000" cy="35640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57277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Scrum</a:t>
            </a:r>
            <a:endParaRPr lang="en-US" dirty="0"/>
          </a:p>
        </p:txBody>
      </p:sp>
      <p:sp>
        <p:nvSpPr>
          <p:cNvPr id="3" name="Content Placeholder 2"/>
          <p:cNvSpPr>
            <a:spLocks noGrp="1"/>
          </p:cNvSpPr>
          <p:nvPr>
            <p:ph idx="1"/>
          </p:nvPr>
        </p:nvSpPr>
        <p:spPr/>
        <p:txBody>
          <a:bodyPr/>
          <a:lstStyle/>
          <a:p>
            <a:pPr>
              <a:lnSpc>
                <a:spcPct val="100000"/>
              </a:lnSpc>
            </a:pPr>
            <a:r>
              <a:rPr lang="en-US" dirty="0" smtClean="0"/>
              <a:t>Scrum is an </a:t>
            </a:r>
            <a:r>
              <a:rPr lang="en-US" dirty="0" smtClean="0">
                <a:solidFill>
                  <a:schemeClr val="accent5">
                    <a:lumMod val="20000"/>
                    <a:lumOff val="80000"/>
                  </a:schemeClr>
                </a:solidFill>
              </a:rPr>
              <a:t>iterative incremental framework </a:t>
            </a:r>
            <a:r>
              <a:rPr lang="en-US" dirty="0" smtClean="0"/>
              <a:t>for managing complex projects</a:t>
            </a:r>
          </a:p>
          <a:p>
            <a:pPr>
              <a:lnSpc>
                <a:spcPct val="100000"/>
              </a:lnSpc>
            </a:pPr>
            <a:endParaRPr lang="en-US" dirty="0" smtClean="0"/>
          </a:p>
          <a:p>
            <a:pPr>
              <a:lnSpc>
                <a:spcPct val="100000"/>
              </a:lnSpc>
            </a:pPr>
            <a:r>
              <a:rPr lang="en-US" dirty="0" smtClean="0"/>
              <a:t>An </a:t>
            </a:r>
            <a:r>
              <a:rPr lang="en-US" dirty="0">
                <a:solidFill>
                  <a:schemeClr val="accent5">
                    <a:lumMod val="20000"/>
                    <a:lumOff val="80000"/>
                  </a:schemeClr>
                </a:solidFill>
              </a:rPr>
              <a:t>agile process </a:t>
            </a:r>
            <a:r>
              <a:rPr lang="en-US" dirty="0"/>
              <a:t>that allows us to focus on delivering the highest business value in the shortest </a:t>
            </a:r>
            <a:r>
              <a:rPr lang="en-US" dirty="0" smtClean="0"/>
              <a:t>time</a:t>
            </a:r>
            <a:endParaRPr lang="en-US" dirty="0"/>
          </a:p>
          <a:p>
            <a:pPr>
              <a:lnSpc>
                <a:spcPct val="100000"/>
              </a:lnSpc>
            </a:pPr>
            <a:r>
              <a:rPr lang="en-US" dirty="0"/>
              <a:t>It allows us to rapidly and repeatedly inspect </a:t>
            </a:r>
            <a:r>
              <a:rPr lang="en-US" dirty="0">
                <a:solidFill>
                  <a:schemeClr val="accent5">
                    <a:lumMod val="20000"/>
                    <a:lumOff val="80000"/>
                  </a:schemeClr>
                </a:solidFill>
              </a:rPr>
              <a:t>actual working software </a:t>
            </a:r>
            <a:r>
              <a:rPr lang="en-US" dirty="0"/>
              <a:t>(every two weeks to one </a:t>
            </a:r>
            <a:r>
              <a:rPr lang="en-US" dirty="0" smtClean="0"/>
              <a:t>month)</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63</a:t>
            </a:fld>
            <a:endParaRPr lang="en-US" dirty="0"/>
          </a:p>
        </p:txBody>
      </p:sp>
      <p:pic>
        <p:nvPicPr>
          <p:cNvPr id="6146" name="Picture 2" descr="http://www.rugby.com.au/verve/_resources/scrum%7B79207%7D.gif"/>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313714" y="1823720"/>
            <a:ext cx="2296886" cy="1071880"/>
          </a:xfrm>
          <a:prstGeom prst="rect">
            <a:avLst/>
          </a:prstGeom>
          <a:noFill/>
          <a:ln>
            <a:noFill/>
          </a:ln>
          <a:effectLst>
            <a:glow rad="101600">
              <a:schemeClr val="tx1">
                <a:alpha val="40000"/>
              </a:schemeClr>
            </a:glow>
            <a:outerShdw dist="35921" dir="2700000" algn="ctr" rotWithShape="0">
              <a:schemeClr val="bg2"/>
            </a:outerShdw>
          </a:effectLst>
        </p:spPr>
      </p:pic>
    </p:spTree>
    <p:extLst>
      <p:ext uri="{BB962C8B-B14F-4D97-AF65-F5344CB8AC3E}">
        <p14:creationId xmlns:p14="http://schemas.microsoft.com/office/powerpoint/2010/main" val="21058767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Scrum (2)</a:t>
            </a:r>
            <a:endParaRPr lang="en-US" dirty="0"/>
          </a:p>
        </p:txBody>
      </p:sp>
      <p:sp>
        <p:nvSpPr>
          <p:cNvPr id="3" name="Content Placeholder 2"/>
          <p:cNvSpPr>
            <a:spLocks noGrp="1"/>
          </p:cNvSpPr>
          <p:nvPr>
            <p:ph idx="1"/>
          </p:nvPr>
        </p:nvSpPr>
        <p:spPr/>
        <p:txBody>
          <a:bodyPr/>
          <a:lstStyle/>
          <a:p>
            <a:pPr marL="228600" indent="-228600">
              <a:lnSpc>
                <a:spcPct val="100000"/>
              </a:lnSpc>
              <a:tabLst>
                <a:tab pos="457200" algn="l"/>
              </a:tabLst>
            </a:pPr>
            <a:r>
              <a:rPr lang="en-US" dirty="0"/>
              <a:t>The </a:t>
            </a:r>
            <a:r>
              <a:rPr lang="en-US" dirty="0">
                <a:solidFill>
                  <a:schemeClr val="accent5">
                    <a:lumMod val="20000"/>
                    <a:lumOff val="80000"/>
                  </a:schemeClr>
                </a:solidFill>
              </a:rPr>
              <a:t>business</a:t>
            </a:r>
            <a:r>
              <a:rPr lang="en-US" dirty="0"/>
              <a:t> sets the </a:t>
            </a:r>
            <a:r>
              <a:rPr lang="en-US" dirty="0" smtClean="0"/>
              <a:t>priorities</a:t>
            </a:r>
          </a:p>
          <a:p>
            <a:pPr marL="228600" indent="-228600">
              <a:lnSpc>
                <a:spcPct val="100000"/>
              </a:lnSpc>
              <a:tabLst>
                <a:tab pos="457200" algn="l"/>
              </a:tabLst>
            </a:pPr>
            <a:r>
              <a:rPr lang="en-US" dirty="0" smtClean="0"/>
              <a:t>Teams </a:t>
            </a:r>
            <a:r>
              <a:rPr lang="en-US" dirty="0">
                <a:solidFill>
                  <a:schemeClr val="accent5">
                    <a:lumMod val="20000"/>
                    <a:lumOff val="80000"/>
                  </a:schemeClr>
                </a:solidFill>
              </a:rPr>
              <a:t>self-organize</a:t>
            </a:r>
            <a:r>
              <a:rPr lang="en-US" dirty="0"/>
              <a:t> to determine the best way to deliver the highest priority </a:t>
            </a:r>
            <a:r>
              <a:rPr lang="en-US" dirty="0" smtClean="0"/>
              <a:t>features</a:t>
            </a:r>
            <a:endParaRPr lang="en-US" dirty="0"/>
          </a:p>
          <a:p>
            <a:pPr marL="228600" indent="-228600">
              <a:lnSpc>
                <a:spcPct val="100000"/>
              </a:lnSpc>
              <a:tabLst>
                <a:tab pos="457200" algn="l"/>
              </a:tabLst>
            </a:pPr>
            <a:r>
              <a:rPr lang="en-US" dirty="0"/>
              <a:t>Every two weeks to a month anyone can see real working software </a:t>
            </a:r>
            <a:endParaRPr lang="en-US" dirty="0" smtClean="0"/>
          </a:p>
          <a:p>
            <a:pPr marL="577850" lvl="1" indent="-220663">
              <a:lnSpc>
                <a:spcPct val="100000"/>
              </a:lnSpc>
            </a:pPr>
            <a:r>
              <a:rPr lang="en-US" dirty="0"/>
              <a:t>A</a:t>
            </a:r>
            <a:r>
              <a:rPr lang="en-US" dirty="0" smtClean="0"/>
              <a:t>nd </a:t>
            </a:r>
            <a:r>
              <a:rPr lang="en-US" dirty="0"/>
              <a:t>decide to </a:t>
            </a:r>
            <a:r>
              <a:rPr lang="en-US" dirty="0">
                <a:solidFill>
                  <a:schemeClr val="accent5">
                    <a:lumMod val="20000"/>
                    <a:lumOff val="80000"/>
                  </a:schemeClr>
                </a:solidFill>
              </a:rPr>
              <a:t>release it </a:t>
            </a:r>
            <a:r>
              <a:rPr lang="en-US" dirty="0"/>
              <a:t>as is </a:t>
            </a:r>
            <a:r>
              <a:rPr lang="en-US" dirty="0">
                <a:solidFill>
                  <a:schemeClr val="accent5">
                    <a:lumMod val="20000"/>
                    <a:lumOff val="80000"/>
                  </a:schemeClr>
                </a:solidFill>
              </a:rPr>
              <a:t>or continue </a:t>
            </a:r>
            <a:r>
              <a:rPr lang="en-US" dirty="0"/>
              <a:t>to enhance it for another </a:t>
            </a:r>
            <a:r>
              <a:rPr lang="en-US" dirty="0" smtClean="0"/>
              <a:t>sprint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64</a:t>
            </a:fld>
            <a:endParaRPr lang="en-US" dirty="0"/>
          </a:p>
        </p:txBody>
      </p:sp>
      <p:pic>
        <p:nvPicPr>
          <p:cNvPr id="22534" name="Picture 6"/>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096000" y="4495800"/>
            <a:ext cx="2241404" cy="19812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526068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Pigs and Chickens</a:t>
            </a:r>
            <a:endParaRPr lang="en-US" dirty="0"/>
          </a:p>
        </p:txBody>
      </p:sp>
      <p:sp>
        <p:nvSpPr>
          <p:cNvPr id="3" name="Content Placeholder 2"/>
          <p:cNvSpPr>
            <a:spLocks noGrp="1"/>
          </p:cNvSpPr>
          <p:nvPr>
            <p:ph idx="1"/>
          </p:nvPr>
        </p:nvSpPr>
        <p:spPr/>
        <p:txBody>
          <a:bodyPr/>
          <a:lstStyle/>
          <a:p>
            <a:pPr>
              <a:lnSpc>
                <a:spcPct val="100000"/>
              </a:lnSpc>
            </a:pPr>
            <a:r>
              <a:rPr lang="en-US" dirty="0"/>
              <a:t>Scrum teams consist of three </a:t>
            </a:r>
            <a:r>
              <a:rPr lang="en-US" dirty="0">
                <a:solidFill>
                  <a:schemeClr val="accent5">
                    <a:lumMod val="20000"/>
                    <a:lumOff val="80000"/>
                  </a:schemeClr>
                </a:solidFill>
              </a:rPr>
              <a:t>core roles </a:t>
            </a:r>
            <a:r>
              <a:rPr lang="en-US" dirty="0"/>
              <a:t>and a range of </a:t>
            </a:r>
            <a:r>
              <a:rPr lang="en-US" dirty="0">
                <a:solidFill>
                  <a:schemeClr val="accent5">
                    <a:lumMod val="20000"/>
                    <a:lumOff val="80000"/>
                  </a:schemeClr>
                </a:solidFill>
              </a:rPr>
              <a:t>ancillary </a:t>
            </a:r>
            <a:r>
              <a:rPr lang="en-US" dirty="0" smtClean="0">
                <a:solidFill>
                  <a:schemeClr val="accent5">
                    <a:lumMod val="20000"/>
                    <a:lumOff val="80000"/>
                  </a:schemeClr>
                </a:solidFill>
              </a:rPr>
              <a:t>roles</a:t>
            </a:r>
          </a:p>
          <a:p>
            <a:pPr marL="577850" lvl="1" indent="-220663">
              <a:lnSpc>
                <a:spcPct val="100000"/>
              </a:lnSpc>
            </a:pPr>
            <a:r>
              <a:rPr lang="en-US" dirty="0"/>
              <a:t>C</a:t>
            </a:r>
            <a:r>
              <a:rPr lang="en-US" dirty="0" smtClean="0"/>
              <a:t>ore </a:t>
            </a:r>
            <a:r>
              <a:rPr lang="en-US" dirty="0"/>
              <a:t>roles are often referred to </a:t>
            </a:r>
            <a:r>
              <a:rPr lang="en-US" dirty="0" smtClean="0"/>
              <a:t>as </a:t>
            </a:r>
            <a:r>
              <a:rPr lang="en-US" dirty="0" smtClean="0">
                <a:solidFill>
                  <a:schemeClr val="accent5">
                    <a:lumMod val="20000"/>
                    <a:lumOff val="80000"/>
                  </a:schemeClr>
                </a:solidFill>
              </a:rPr>
              <a:t>pigs</a:t>
            </a:r>
          </a:p>
          <a:p>
            <a:pPr marL="860425" lvl="2" indent="-211138">
              <a:lnSpc>
                <a:spcPct val="100000"/>
              </a:lnSpc>
            </a:pPr>
            <a:r>
              <a:rPr lang="en-US" dirty="0" smtClean="0"/>
              <a:t>They are fully committed to the project</a:t>
            </a:r>
          </a:p>
          <a:p>
            <a:pPr marL="577850" lvl="1" indent="-220663">
              <a:lnSpc>
                <a:spcPct val="100000"/>
              </a:lnSpc>
            </a:pPr>
            <a:r>
              <a:rPr lang="en-US" dirty="0"/>
              <a:t>A</a:t>
            </a:r>
            <a:r>
              <a:rPr lang="en-US" dirty="0" smtClean="0"/>
              <a:t>ncillary roles</a:t>
            </a:r>
            <a:r>
              <a:rPr lang="en-US" dirty="0"/>
              <a:t> are </a:t>
            </a:r>
            <a:r>
              <a:rPr lang="en-US" dirty="0" smtClean="0"/>
              <a:t>referred </a:t>
            </a:r>
            <a:r>
              <a:rPr lang="en-US" dirty="0"/>
              <a:t>as </a:t>
            </a:r>
            <a:r>
              <a:rPr lang="en-US" dirty="0" smtClean="0">
                <a:solidFill>
                  <a:schemeClr val="accent5">
                    <a:lumMod val="20000"/>
                    <a:lumOff val="80000"/>
                  </a:schemeClr>
                </a:solidFill>
              </a:rPr>
              <a:t>chickens</a:t>
            </a:r>
          </a:p>
          <a:p>
            <a:pPr marL="860425" lvl="2" indent="-211138">
              <a:lnSpc>
                <a:spcPct val="100000"/>
              </a:lnSpc>
            </a:pPr>
            <a:r>
              <a:rPr lang="en-US" dirty="0" smtClean="0"/>
              <a:t>No </a:t>
            </a:r>
            <a:r>
              <a:rPr lang="en-US" dirty="0"/>
              <a:t>formal role and infrequent involvement</a:t>
            </a:r>
          </a:p>
          <a:p>
            <a:pPr marL="577850" lvl="1" indent="-220663">
              <a:lnSpc>
                <a:spcPct val="100000"/>
              </a:lnSpc>
            </a:pPr>
            <a:r>
              <a:rPr lang="en-US" dirty="0" smtClean="0"/>
              <a:t>Came into being after </a:t>
            </a:r>
            <a:r>
              <a:rPr lang="en-US" dirty="0"/>
              <a:t>the story </a:t>
            </a:r>
            <a:r>
              <a:rPr lang="en-US" dirty="0">
                <a:solidFill>
                  <a:schemeClr val="accent5">
                    <a:lumMod val="20000"/>
                    <a:lumOff val="80000"/>
                  </a:schemeClr>
                </a:solidFill>
              </a:rPr>
              <a:t>The Chicken and the </a:t>
            </a:r>
            <a:r>
              <a:rPr lang="en-US" dirty="0" smtClean="0">
                <a:solidFill>
                  <a:schemeClr val="accent5">
                    <a:lumMod val="20000"/>
                    <a:lumOff val="80000"/>
                  </a:schemeClr>
                </a:solidFill>
              </a:rPr>
              <a:t>Pig</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65</a:t>
            </a:fld>
            <a:endParaRPr lang="en-US" dirty="0"/>
          </a:p>
        </p:txBody>
      </p:sp>
      <p:pic>
        <p:nvPicPr>
          <p:cNvPr id="21507"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91000" y="5181600"/>
            <a:ext cx="1682945" cy="13716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9" name="Picture 5"/>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673223" y="2046514"/>
            <a:ext cx="1186068" cy="1491343"/>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604043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 Core Roles</a:t>
            </a:r>
          </a:p>
        </p:txBody>
      </p:sp>
      <p:sp>
        <p:nvSpPr>
          <p:cNvPr id="3" name="Content Placeholder 2"/>
          <p:cNvSpPr>
            <a:spLocks noGrp="1"/>
          </p:cNvSpPr>
          <p:nvPr>
            <p:ph idx="1"/>
          </p:nvPr>
        </p:nvSpPr>
        <p:spPr/>
        <p:txBody>
          <a:bodyPr/>
          <a:lstStyle/>
          <a:p>
            <a:pPr>
              <a:lnSpc>
                <a:spcPct val="100000"/>
              </a:lnSpc>
            </a:pPr>
            <a:r>
              <a:rPr lang="en-US" dirty="0"/>
              <a:t>The core roles in Scrum teams are those </a:t>
            </a:r>
            <a:r>
              <a:rPr lang="en-US" dirty="0">
                <a:solidFill>
                  <a:schemeClr val="accent5">
                    <a:lumMod val="20000"/>
                    <a:lumOff val="80000"/>
                  </a:schemeClr>
                </a:solidFill>
              </a:rPr>
              <a:t>committed to the project </a:t>
            </a:r>
            <a:r>
              <a:rPr lang="en-US" dirty="0"/>
              <a:t>in the Scrum </a:t>
            </a:r>
            <a:r>
              <a:rPr lang="en-US" dirty="0" smtClean="0"/>
              <a:t>process</a:t>
            </a:r>
          </a:p>
          <a:p>
            <a:pPr lvl="1">
              <a:lnSpc>
                <a:spcPct val="100000"/>
              </a:lnSpc>
            </a:pPr>
            <a:r>
              <a:rPr lang="en-US" dirty="0"/>
              <a:t>T</a:t>
            </a:r>
            <a:r>
              <a:rPr lang="en-US" dirty="0" smtClean="0"/>
              <a:t>hey </a:t>
            </a:r>
            <a:r>
              <a:rPr lang="en-US" dirty="0"/>
              <a:t>are the ones </a:t>
            </a:r>
            <a:r>
              <a:rPr lang="en-US" dirty="0">
                <a:solidFill>
                  <a:schemeClr val="accent5">
                    <a:lumMod val="20000"/>
                    <a:lumOff val="80000"/>
                  </a:schemeClr>
                </a:solidFill>
              </a:rPr>
              <a:t>producing the product </a:t>
            </a:r>
            <a:r>
              <a:rPr lang="en-US" dirty="0"/>
              <a:t>(objective of the project</a:t>
            </a:r>
            <a:r>
              <a:rPr lang="en-US" dirty="0" smtClean="0"/>
              <a:t>)</a:t>
            </a:r>
          </a:p>
          <a:p>
            <a:pPr>
              <a:lnSpc>
                <a:spcPct val="100000"/>
              </a:lnSpc>
            </a:pPr>
            <a:r>
              <a:rPr lang="en-US" dirty="0" smtClean="0"/>
              <a:t>Scrum core roles</a:t>
            </a:r>
            <a:r>
              <a:rPr lang="en-US" dirty="0"/>
              <a:t>:</a:t>
            </a:r>
          </a:p>
          <a:p>
            <a:pPr lvl="1">
              <a:lnSpc>
                <a:spcPct val="100000"/>
              </a:lnSpc>
            </a:pPr>
            <a:r>
              <a:rPr lang="en-US" dirty="0">
                <a:solidFill>
                  <a:schemeClr val="accent5">
                    <a:lumMod val="20000"/>
                    <a:lumOff val="80000"/>
                  </a:schemeClr>
                </a:solidFill>
              </a:rPr>
              <a:t>Scrum Master </a:t>
            </a:r>
            <a:r>
              <a:rPr lang="en-US" dirty="0"/>
              <a:t>– maintains the Scrum processes</a:t>
            </a:r>
          </a:p>
          <a:p>
            <a:pPr lvl="1">
              <a:lnSpc>
                <a:spcPct val="100000"/>
              </a:lnSpc>
            </a:pPr>
            <a:r>
              <a:rPr lang="en-US" dirty="0">
                <a:solidFill>
                  <a:schemeClr val="accent5">
                    <a:lumMod val="20000"/>
                    <a:lumOff val="80000"/>
                  </a:schemeClr>
                </a:solidFill>
              </a:rPr>
              <a:t>Product Owner </a:t>
            </a:r>
            <a:r>
              <a:rPr lang="en-US" dirty="0"/>
              <a:t>– represents the stakeholders </a:t>
            </a:r>
          </a:p>
          <a:p>
            <a:pPr lvl="1">
              <a:lnSpc>
                <a:spcPct val="100000"/>
              </a:lnSpc>
            </a:pPr>
            <a:r>
              <a:rPr lang="en-US" dirty="0">
                <a:solidFill>
                  <a:schemeClr val="accent5">
                    <a:lumMod val="20000"/>
                    <a:lumOff val="80000"/>
                  </a:schemeClr>
                </a:solidFill>
              </a:rPr>
              <a:t>Team</a:t>
            </a:r>
            <a:r>
              <a:rPr lang="en-US" dirty="0"/>
              <a:t> – a group of about 7 </a:t>
            </a:r>
            <a:r>
              <a:rPr lang="en-US" dirty="0" smtClean="0"/>
              <a:t>people</a:t>
            </a:r>
            <a:endParaRPr lang="en-US" dirty="0"/>
          </a:p>
          <a:p>
            <a:pPr lvl="1">
              <a:lnSpc>
                <a:spcPct val="100000"/>
              </a:lnSpc>
            </a:pPr>
            <a:r>
              <a:rPr lang="en-US" dirty="0" smtClean="0">
                <a:solidFill>
                  <a:schemeClr val="accent6">
                    <a:lumMod val="20000"/>
                    <a:lumOff val="80000"/>
                  </a:schemeClr>
                </a:solidFill>
              </a:rPr>
              <a:t>Manager</a:t>
            </a:r>
            <a:r>
              <a:rPr lang="en-US" dirty="0" smtClean="0"/>
              <a:t> – keeps the product vision clear</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66</a:t>
            </a:fld>
            <a:endParaRPr lang="en-US" dirty="0"/>
          </a:p>
        </p:txBody>
      </p:sp>
    </p:spTree>
    <p:extLst>
      <p:ext uri="{BB962C8B-B14F-4D97-AF65-F5344CB8AC3E}">
        <p14:creationId xmlns:p14="http://schemas.microsoft.com/office/powerpoint/2010/main" val="32950292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Scrum Master</a:t>
            </a:r>
            <a:endParaRPr lang="en-US" dirty="0"/>
          </a:p>
        </p:txBody>
      </p:sp>
      <p:sp>
        <p:nvSpPr>
          <p:cNvPr id="3" name="Content Placeholder 2"/>
          <p:cNvSpPr>
            <a:spLocks noGrp="1"/>
          </p:cNvSpPr>
          <p:nvPr>
            <p:ph idx="1"/>
          </p:nvPr>
        </p:nvSpPr>
        <p:spPr/>
        <p:txBody>
          <a:bodyPr/>
          <a:lstStyle/>
          <a:p>
            <a:pPr>
              <a:lnSpc>
                <a:spcPct val="100000"/>
              </a:lnSpc>
            </a:pPr>
            <a:r>
              <a:rPr lang="en-US" dirty="0"/>
              <a:t>Scrum is facilitated by a </a:t>
            </a:r>
            <a:r>
              <a:rPr lang="en-US" dirty="0" smtClean="0">
                <a:solidFill>
                  <a:schemeClr val="accent5">
                    <a:lumMod val="20000"/>
                    <a:lumOff val="80000"/>
                  </a:schemeClr>
                </a:solidFill>
              </a:rPr>
              <a:t>Scrum Master</a:t>
            </a:r>
            <a:endParaRPr lang="en-US" dirty="0" smtClean="0"/>
          </a:p>
          <a:p>
            <a:pPr>
              <a:lnSpc>
                <a:spcPct val="100000"/>
              </a:lnSpc>
            </a:pPr>
            <a:r>
              <a:rPr lang="en-US" dirty="0"/>
              <a:t>The </a:t>
            </a:r>
            <a:r>
              <a:rPr lang="en-US" dirty="0" smtClean="0"/>
              <a:t>Scrum Master </a:t>
            </a:r>
            <a:r>
              <a:rPr lang="en-US" dirty="0"/>
              <a:t>is </a:t>
            </a:r>
            <a:r>
              <a:rPr lang="en-US" dirty="0">
                <a:solidFill>
                  <a:schemeClr val="accent5">
                    <a:lumMod val="20000"/>
                    <a:lumOff val="80000"/>
                  </a:schemeClr>
                </a:solidFill>
              </a:rPr>
              <a:t>not the team leader </a:t>
            </a:r>
            <a:endParaRPr lang="en-US" dirty="0" smtClean="0">
              <a:solidFill>
                <a:schemeClr val="accent5">
                  <a:lumMod val="20000"/>
                  <a:lumOff val="80000"/>
                </a:schemeClr>
              </a:solidFill>
            </a:endParaRPr>
          </a:p>
          <a:p>
            <a:pPr>
              <a:lnSpc>
                <a:spcPct val="100000"/>
              </a:lnSpc>
            </a:pPr>
            <a:r>
              <a:rPr lang="en-US" dirty="0"/>
              <a:t>A</a:t>
            </a:r>
            <a:r>
              <a:rPr lang="en-US" dirty="0" smtClean="0"/>
              <a:t>cts </a:t>
            </a:r>
            <a:r>
              <a:rPr lang="en-US" dirty="0"/>
              <a:t>as a </a:t>
            </a:r>
            <a:r>
              <a:rPr lang="en-US" dirty="0">
                <a:solidFill>
                  <a:schemeClr val="accent5">
                    <a:lumMod val="20000"/>
                    <a:lumOff val="80000"/>
                  </a:schemeClr>
                </a:solidFill>
              </a:rPr>
              <a:t>buffer</a:t>
            </a:r>
            <a:r>
              <a:rPr lang="en-US" dirty="0"/>
              <a:t> between the team and any distracting </a:t>
            </a:r>
            <a:r>
              <a:rPr lang="en-US" dirty="0" smtClean="0"/>
              <a:t>influences</a:t>
            </a:r>
          </a:p>
          <a:p>
            <a:pPr marL="0" indent="0">
              <a:buNone/>
            </a:pP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67</a:t>
            </a:fld>
            <a:endParaRPr lang="en-US" dirty="0"/>
          </a:p>
        </p:txBody>
      </p:sp>
      <p:pic>
        <p:nvPicPr>
          <p:cNvPr id="23556" name="Picture 4"/>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85800" y="3614055"/>
            <a:ext cx="7772400" cy="2735885"/>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1511939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Scrum Master</a:t>
            </a:r>
            <a:endParaRPr lang="en-US" dirty="0"/>
          </a:p>
        </p:txBody>
      </p:sp>
      <p:sp>
        <p:nvSpPr>
          <p:cNvPr id="3" name="Content Placeholder 2"/>
          <p:cNvSpPr>
            <a:spLocks noGrp="1"/>
          </p:cNvSpPr>
          <p:nvPr>
            <p:ph idx="1"/>
          </p:nvPr>
        </p:nvSpPr>
        <p:spPr/>
        <p:txBody>
          <a:bodyPr/>
          <a:lstStyle/>
          <a:p>
            <a:pPr>
              <a:lnSpc>
                <a:spcPct val="100000"/>
              </a:lnSpc>
            </a:pPr>
            <a:r>
              <a:rPr lang="en-US" dirty="0" smtClean="0"/>
              <a:t>Accountable </a:t>
            </a:r>
            <a:r>
              <a:rPr lang="en-US" dirty="0"/>
              <a:t>for removing </a:t>
            </a:r>
            <a:r>
              <a:rPr lang="en-US" dirty="0" smtClean="0"/>
              <a:t>impediments</a:t>
            </a:r>
          </a:p>
          <a:p>
            <a:pPr>
              <a:lnSpc>
                <a:spcPct val="100000"/>
              </a:lnSpc>
            </a:pPr>
            <a:r>
              <a:rPr lang="en-US" dirty="0" smtClean="0"/>
              <a:t>Enforcer </a:t>
            </a:r>
            <a:r>
              <a:rPr lang="en-US" dirty="0"/>
              <a:t>of </a:t>
            </a:r>
            <a:r>
              <a:rPr lang="en-US" dirty="0" smtClean="0"/>
              <a:t>rules</a:t>
            </a:r>
          </a:p>
          <a:p>
            <a:pPr>
              <a:lnSpc>
                <a:spcPct val="100000"/>
              </a:lnSpc>
            </a:pPr>
            <a:r>
              <a:rPr lang="en-US" dirty="0" smtClean="0"/>
              <a:t>Protects </a:t>
            </a:r>
            <a:r>
              <a:rPr lang="en-US" dirty="0"/>
              <a:t>the team and keep them focused on the tasks in </a:t>
            </a:r>
            <a:r>
              <a:rPr lang="en-US" dirty="0" smtClean="0"/>
              <a:t>hand</a:t>
            </a:r>
          </a:p>
          <a:p>
            <a:pPr>
              <a:lnSpc>
                <a:spcPct val="100000"/>
              </a:lnSpc>
            </a:pPr>
            <a:r>
              <a:rPr lang="en-US" dirty="0"/>
              <a:t>Also referred to as </a:t>
            </a:r>
            <a:r>
              <a:rPr lang="en-US" dirty="0">
                <a:solidFill>
                  <a:schemeClr val="accent5">
                    <a:lumMod val="20000"/>
                    <a:lumOff val="80000"/>
                  </a:schemeClr>
                </a:solidFill>
              </a:rPr>
              <a:t>servant-leader</a:t>
            </a:r>
            <a:endParaRPr lang="en-US" dirty="0" smtClean="0">
              <a:solidFill>
                <a:schemeClr val="accent5">
                  <a:lumMod val="20000"/>
                  <a:lumOff val="80000"/>
                </a:schemeClr>
              </a:solidFill>
            </a:endParaRPr>
          </a:p>
          <a:p>
            <a:pPr marL="0" indent="0">
              <a:buNone/>
            </a:pP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68</a:t>
            </a:fld>
            <a:endParaRPr lang="en-US" dirty="0"/>
          </a:p>
        </p:txBody>
      </p:sp>
      <p:pic>
        <p:nvPicPr>
          <p:cNvPr id="5"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410200" y="4294414"/>
            <a:ext cx="2971800" cy="222885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540328" y="4084864"/>
            <a:ext cx="2847715" cy="24384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2750924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Team</a:t>
            </a:r>
            <a:endParaRPr lang="en-US" dirty="0"/>
          </a:p>
        </p:txBody>
      </p:sp>
      <p:sp>
        <p:nvSpPr>
          <p:cNvPr id="3" name="Content Placeholder 2"/>
          <p:cNvSpPr>
            <a:spLocks noGrp="1"/>
          </p:cNvSpPr>
          <p:nvPr>
            <p:ph idx="1"/>
          </p:nvPr>
        </p:nvSpPr>
        <p:spPr/>
        <p:txBody>
          <a:bodyPr/>
          <a:lstStyle/>
          <a:p>
            <a:pPr>
              <a:lnSpc>
                <a:spcPct val="100000"/>
              </a:lnSpc>
            </a:pPr>
            <a:r>
              <a:rPr lang="en-US" dirty="0"/>
              <a:t>The Team is responsible for </a:t>
            </a:r>
            <a:r>
              <a:rPr lang="en-US" dirty="0">
                <a:solidFill>
                  <a:schemeClr val="accent5">
                    <a:lumMod val="20000"/>
                    <a:lumOff val="80000"/>
                  </a:schemeClr>
                </a:solidFill>
              </a:rPr>
              <a:t>delivering the </a:t>
            </a:r>
            <a:r>
              <a:rPr lang="en-US" dirty="0" smtClean="0">
                <a:solidFill>
                  <a:schemeClr val="accent5">
                    <a:lumMod val="20000"/>
                    <a:lumOff val="80000"/>
                  </a:schemeClr>
                </a:solidFill>
              </a:rPr>
              <a:t>product</a:t>
            </a:r>
          </a:p>
          <a:p>
            <a:pPr>
              <a:lnSpc>
                <a:spcPct val="100000"/>
              </a:lnSpc>
            </a:pPr>
            <a:r>
              <a:rPr lang="en-US" dirty="0"/>
              <a:t>T</a:t>
            </a:r>
            <a:r>
              <a:rPr lang="en-US" dirty="0" smtClean="0"/>
              <a:t>ypically </a:t>
            </a:r>
            <a:r>
              <a:rPr lang="en-US" dirty="0"/>
              <a:t>made up of </a:t>
            </a:r>
            <a:r>
              <a:rPr lang="en-US" dirty="0">
                <a:solidFill>
                  <a:schemeClr val="accent5">
                    <a:lumMod val="20000"/>
                    <a:lumOff val="80000"/>
                  </a:schemeClr>
                </a:solidFill>
              </a:rPr>
              <a:t>5–9 people </a:t>
            </a:r>
            <a:endParaRPr lang="en-US" dirty="0" smtClean="0">
              <a:solidFill>
                <a:schemeClr val="accent5">
                  <a:lumMod val="20000"/>
                  <a:lumOff val="80000"/>
                </a:schemeClr>
              </a:solidFill>
            </a:endParaRPr>
          </a:p>
          <a:p>
            <a:pPr lvl="1">
              <a:lnSpc>
                <a:spcPct val="100000"/>
              </a:lnSpc>
            </a:pPr>
            <a:r>
              <a:rPr lang="en-US" dirty="0" smtClean="0"/>
              <a:t>Team members have </a:t>
            </a:r>
            <a:r>
              <a:rPr lang="en-US" dirty="0" smtClean="0">
                <a:solidFill>
                  <a:schemeClr val="accent5">
                    <a:lumMod val="20000"/>
                    <a:lumOff val="80000"/>
                  </a:schemeClr>
                </a:solidFill>
              </a:rPr>
              <a:t>cross-functional </a:t>
            </a:r>
            <a:r>
              <a:rPr lang="en-US" dirty="0">
                <a:solidFill>
                  <a:schemeClr val="accent5">
                    <a:lumMod val="20000"/>
                    <a:lumOff val="80000"/>
                  </a:schemeClr>
                </a:solidFill>
              </a:rPr>
              <a:t>skills </a:t>
            </a:r>
            <a:endParaRPr lang="en-US" dirty="0" smtClean="0">
              <a:solidFill>
                <a:schemeClr val="accent5">
                  <a:lumMod val="20000"/>
                  <a:lumOff val="80000"/>
                </a:schemeClr>
              </a:solidFill>
            </a:endParaRPr>
          </a:p>
          <a:p>
            <a:pPr lvl="1">
              <a:lnSpc>
                <a:spcPct val="100000"/>
              </a:lnSpc>
            </a:pPr>
            <a:r>
              <a:rPr lang="en-US" dirty="0" smtClean="0"/>
              <a:t>The team does the </a:t>
            </a:r>
            <a:r>
              <a:rPr lang="en-US" dirty="0"/>
              <a:t>actual work </a:t>
            </a:r>
            <a:endParaRPr lang="en-US" dirty="0" smtClean="0"/>
          </a:p>
          <a:p>
            <a:pPr marL="865188" lvl="2" indent="-215900">
              <a:lnSpc>
                <a:spcPct val="100000"/>
              </a:lnSpc>
            </a:pPr>
            <a:r>
              <a:rPr lang="en-US" dirty="0"/>
              <a:t>A</a:t>
            </a:r>
            <a:r>
              <a:rPr lang="en-US" dirty="0" smtClean="0"/>
              <a:t>nalyze, </a:t>
            </a:r>
            <a:r>
              <a:rPr lang="en-US" dirty="0"/>
              <a:t>design, develop, </a:t>
            </a:r>
            <a:r>
              <a:rPr lang="en-US" dirty="0" smtClean="0"/>
              <a:t/>
            </a:r>
            <a:br>
              <a:rPr lang="en-US" dirty="0" smtClean="0"/>
            </a:br>
            <a:r>
              <a:rPr lang="en-US" dirty="0" smtClean="0"/>
              <a:t>test</a:t>
            </a:r>
            <a:r>
              <a:rPr lang="en-US" dirty="0"/>
              <a:t>, </a:t>
            </a:r>
            <a:r>
              <a:rPr lang="en-US" dirty="0" smtClean="0"/>
              <a:t>technical </a:t>
            </a:r>
            <a:r>
              <a:rPr lang="en-US" dirty="0"/>
              <a:t>communication, </a:t>
            </a:r>
            <a:r>
              <a:rPr lang="en-US" dirty="0" smtClean="0"/>
              <a:t/>
            </a:r>
            <a:br>
              <a:rPr lang="en-US" dirty="0" smtClean="0"/>
            </a:br>
            <a:r>
              <a:rPr lang="en-US" dirty="0" smtClean="0"/>
              <a:t>document</a:t>
            </a:r>
            <a:r>
              <a:rPr lang="en-US" dirty="0"/>
              <a:t>, etc</a:t>
            </a:r>
            <a:r>
              <a:rPr lang="en-US" dirty="0" smtClean="0"/>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69</a:t>
            </a:fld>
            <a:endParaRPr lang="en-US" dirty="0"/>
          </a:p>
        </p:txBody>
      </p:sp>
      <p:pic>
        <p:nvPicPr>
          <p:cNvPr id="25602"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096000" y="4419600"/>
            <a:ext cx="2641826" cy="17526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24862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5865" name="AutoShape 9"/>
          <p:cNvCxnSpPr>
            <a:cxnSpLocks noChangeShapeType="1"/>
          </p:cNvCxnSpPr>
          <p:nvPr/>
        </p:nvCxnSpPr>
        <p:spPr bwMode="auto">
          <a:xfrm>
            <a:off x="2471709" y="2538413"/>
            <a:ext cx="574466" cy="542021"/>
          </a:xfrm>
          <a:prstGeom prst="curvedConnector2">
            <a:avLst/>
          </a:prstGeom>
          <a:noFill/>
          <a:ln w="38100">
            <a:solidFill>
              <a:schemeClr val="accent5">
                <a:lumMod val="20000"/>
                <a:lumOff val="80000"/>
              </a:schemeClr>
            </a:solidFill>
            <a:round/>
            <a:headEnd/>
            <a:tailEnd type="stealth" w="lg" len="lg"/>
          </a:ln>
          <a:effectLst>
            <a:outerShdw blurRad="50800" dist="38100" dir="2700000" algn="tl" rotWithShape="0">
              <a:schemeClr val="bg1">
                <a:lumMod val="95000"/>
                <a:lumOff val="5000"/>
                <a:alpha val="40000"/>
              </a:schemeClr>
            </a:outerShdw>
          </a:effectLst>
        </p:spPr>
      </p:cxnSp>
      <p:cxnSp>
        <p:nvCxnSpPr>
          <p:cNvPr id="505866" name="AutoShape 10"/>
          <p:cNvCxnSpPr>
            <a:cxnSpLocks noChangeShapeType="1"/>
          </p:cNvCxnSpPr>
          <p:nvPr/>
        </p:nvCxnSpPr>
        <p:spPr bwMode="auto">
          <a:xfrm>
            <a:off x="3596165" y="3403600"/>
            <a:ext cx="853579" cy="540434"/>
          </a:xfrm>
          <a:prstGeom prst="curvedConnector2">
            <a:avLst/>
          </a:prstGeom>
          <a:noFill/>
          <a:ln w="38100">
            <a:solidFill>
              <a:schemeClr val="accent5">
                <a:lumMod val="20000"/>
                <a:lumOff val="80000"/>
              </a:schemeClr>
            </a:solidFill>
            <a:round/>
            <a:headEnd/>
            <a:tailEnd type="stealth" w="lg" len="lg"/>
          </a:ln>
          <a:effectLst>
            <a:outerShdw blurRad="50800" dist="38100" dir="2700000" algn="tl" rotWithShape="0">
              <a:schemeClr val="bg1">
                <a:lumMod val="95000"/>
                <a:lumOff val="5000"/>
                <a:alpha val="40000"/>
              </a:schemeClr>
            </a:outerShdw>
          </a:effectLst>
        </p:spPr>
      </p:cxnSp>
      <p:cxnSp>
        <p:nvCxnSpPr>
          <p:cNvPr id="505867" name="AutoShape 11"/>
          <p:cNvCxnSpPr>
            <a:cxnSpLocks noChangeShapeType="1"/>
          </p:cNvCxnSpPr>
          <p:nvPr/>
        </p:nvCxnSpPr>
        <p:spPr bwMode="auto">
          <a:xfrm>
            <a:off x="5349094" y="4267200"/>
            <a:ext cx="604446" cy="540434"/>
          </a:xfrm>
          <a:prstGeom prst="curvedConnector2">
            <a:avLst/>
          </a:prstGeom>
          <a:noFill/>
          <a:ln w="38100">
            <a:solidFill>
              <a:schemeClr val="accent5">
                <a:lumMod val="20000"/>
                <a:lumOff val="80000"/>
              </a:schemeClr>
            </a:solidFill>
            <a:round/>
            <a:headEnd/>
            <a:tailEnd type="stealth" w="lg" len="lg"/>
          </a:ln>
          <a:effectLst>
            <a:outerShdw blurRad="50800" dist="38100" dir="2700000" algn="tl" rotWithShape="0">
              <a:schemeClr val="bg1">
                <a:lumMod val="95000"/>
                <a:lumOff val="5000"/>
                <a:alpha val="40000"/>
              </a:schemeClr>
            </a:outerShdw>
          </a:effectLst>
        </p:spPr>
      </p:cxnSp>
      <p:cxnSp>
        <p:nvCxnSpPr>
          <p:cNvPr id="505868" name="AutoShape 12"/>
          <p:cNvCxnSpPr>
            <a:cxnSpLocks noChangeShapeType="1"/>
          </p:cNvCxnSpPr>
          <p:nvPr/>
        </p:nvCxnSpPr>
        <p:spPr bwMode="auto">
          <a:xfrm>
            <a:off x="6618594" y="5130800"/>
            <a:ext cx="790058" cy="542022"/>
          </a:xfrm>
          <a:prstGeom prst="curvedConnector2">
            <a:avLst/>
          </a:prstGeom>
          <a:noFill/>
          <a:ln w="38100">
            <a:solidFill>
              <a:schemeClr val="accent5">
                <a:lumMod val="20000"/>
                <a:lumOff val="80000"/>
              </a:schemeClr>
            </a:solidFill>
            <a:round/>
            <a:headEnd/>
            <a:tailEnd type="stealth" w="lg" len="lg"/>
          </a:ln>
          <a:effectLst>
            <a:outerShdw blurRad="50800" dist="38100" dir="2700000" algn="tl" rotWithShape="0">
              <a:schemeClr val="bg1">
                <a:lumMod val="95000"/>
                <a:lumOff val="5000"/>
                <a:alpha val="40000"/>
              </a:schemeClr>
            </a:outerShdw>
          </a:effectLst>
        </p:spPr>
      </p:cxnSp>
      <p:sp>
        <p:nvSpPr>
          <p:cNvPr id="505858" name="Rectangle 2"/>
          <p:cNvSpPr>
            <a:spLocks noGrp="1" noChangeArrowheads="1"/>
          </p:cNvSpPr>
          <p:nvPr>
            <p:ph type="title"/>
          </p:nvPr>
        </p:nvSpPr>
        <p:spPr/>
        <p:txBody>
          <a:bodyPr/>
          <a:lstStyle/>
          <a:p>
            <a:r>
              <a:rPr lang="en-US" dirty="0"/>
              <a:t>The Waterfall Process</a:t>
            </a:r>
          </a:p>
        </p:txBody>
      </p:sp>
      <p:sp>
        <p:nvSpPr>
          <p:cNvPr id="505860" name="Rectangle 4"/>
          <p:cNvSpPr>
            <a:spLocks noChangeArrowheads="1"/>
          </p:cNvSpPr>
          <p:nvPr/>
        </p:nvSpPr>
        <p:spPr bwMode="auto">
          <a:xfrm>
            <a:off x="755650" y="2215247"/>
            <a:ext cx="1704313" cy="646331"/>
          </a:xfrm>
          <a:prstGeom prst="rect">
            <a:avLst/>
          </a:prstGeom>
          <a:solidFill>
            <a:schemeClr val="accent5">
              <a:lumMod val="40000"/>
              <a:lumOff val="60000"/>
              <a:alpha val="25000"/>
            </a:schemeClr>
          </a:solidFill>
          <a:ln w="12700">
            <a:solidFill>
              <a:schemeClr val="accent5">
                <a:lumMod val="60000"/>
                <a:lumOff val="40000"/>
              </a:schemeClr>
            </a:solidFill>
          </a:ln>
          <a:effectLst>
            <a:outerShdw blurRad="50800" dist="38100" dir="2700000" algn="tl" rotWithShape="0">
              <a:schemeClr val="bg1">
                <a:lumMod val="95000"/>
                <a:lumOff val="5000"/>
                <a:alpha val="40000"/>
              </a:schemeClr>
            </a:outerShdw>
          </a:effectLst>
        </p:spPr>
        <p:txBody>
          <a:bodyPr wrap="square">
            <a:spAutoFit/>
          </a:bodyPr>
          <a:lstStyle/>
          <a:p>
            <a:pPr eaLnBrk="0" hangingPunct="0">
              <a:lnSpc>
                <a:spcPct val="100000"/>
              </a:lnSpc>
              <a:spcBef>
                <a:spcPts val="0"/>
              </a:spcBef>
              <a:buClr>
                <a:schemeClr val="accent5">
                  <a:lumMod val="40000"/>
                  <a:lumOff val="60000"/>
                </a:schemeClr>
              </a:buClr>
              <a:buSzPct val="70000"/>
            </a:pPr>
            <a:r>
              <a:rPr lang="en-US" sz="1800" b="1" noProof="1" smtClean="0">
                <a:solidFill>
                  <a:schemeClr val="tx1">
                    <a:lumMod val="40000"/>
                    <a:lumOff val="60000"/>
                  </a:schemeClr>
                </a:solidFill>
                <a:effectLst>
                  <a:outerShdw blurRad="38100" dist="38100" dir="2700000" algn="tl">
                    <a:srgbClr val="000000">
                      <a:alpha val="43137"/>
                    </a:srgbClr>
                  </a:outerShdw>
                </a:effectLst>
                <a:latin typeface="+mn-lt"/>
                <a:cs typeface="Consolas" pitchFamily="49" charset="0"/>
              </a:rPr>
              <a:t>Software</a:t>
            </a:r>
          </a:p>
          <a:p>
            <a:pPr eaLnBrk="0" hangingPunct="0">
              <a:lnSpc>
                <a:spcPct val="100000"/>
              </a:lnSpc>
              <a:spcBef>
                <a:spcPts val="0"/>
              </a:spcBef>
              <a:buClr>
                <a:schemeClr val="accent5">
                  <a:lumMod val="40000"/>
                  <a:lumOff val="60000"/>
                </a:schemeClr>
              </a:buClr>
              <a:buSzPct val="70000"/>
            </a:pPr>
            <a:r>
              <a:rPr lang="en-US" sz="1800" b="1" noProof="1" smtClean="0">
                <a:solidFill>
                  <a:schemeClr val="tx1">
                    <a:lumMod val="40000"/>
                    <a:lumOff val="60000"/>
                  </a:schemeClr>
                </a:solidFill>
                <a:effectLst>
                  <a:outerShdw blurRad="38100" dist="38100" dir="2700000" algn="tl">
                    <a:srgbClr val="000000">
                      <a:alpha val="43137"/>
                    </a:srgbClr>
                  </a:outerShdw>
                </a:effectLst>
                <a:latin typeface="+mn-lt"/>
                <a:cs typeface="Consolas" pitchFamily="49" charset="0"/>
              </a:rPr>
              <a:t>Requirements</a:t>
            </a:r>
            <a:endParaRPr lang="en-US" sz="1800" b="1" noProof="1">
              <a:solidFill>
                <a:schemeClr val="tx1">
                  <a:lumMod val="40000"/>
                  <a:lumOff val="60000"/>
                </a:schemeClr>
              </a:solidFill>
              <a:effectLst>
                <a:outerShdw blurRad="38100" dist="38100" dir="2700000" algn="tl">
                  <a:srgbClr val="000000">
                    <a:alpha val="43137"/>
                  </a:srgbClr>
                </a:outerShdw>
              </a:effectLst>
              <a:latin typeface="+mn-lt"/>
              <a:cs typeface="Consolas" pitchFamily="49" charset="0"/>
            </a:endParaRPr>
          </a:p>
        </p:txBody>
      </p:sp>
      <p:sp>
        <p:nvSpPr>
          <p:cNvPr id="505861" name="Rectangle 5"/>
          <p:cNvSpPr>
            <a:spLocks noChangeArrowheads="1"/>
          </p:cNvSpPr>
          <p:nvPr/>
        </p:nvSpPr>
        <p:spPr bwMode="auto">
          <a:xfrm>
            <a:off x="2484438" y="3080434"/>
            <a:ext cx="1099981" cy="646331"/>
          </a:xfrm>
          <a:prstGeom prst="rect">
            <a:avLst/>
          </a:prstGeom>
          <a:solidFill>
            <a:schemeClr val="accent5">
              <a:lumMod val="40000"/>
              <a:lumOff val="60000"/>
              <a:alpha val="25000"/>
            </a:schemeClr>
          </a:solidFill>
          <a:ln w="12700">
            <a:solidFill>
              <a:schemeClr val="accent5">
                <a:lumMod val="60000"/>
                <a:lumOff val="40000"/>
              </a:schemeClr>
            </a:solidFill>
          </a:ln>
          <a:effectLst>
            <a:outerShdw blurRad="50800" dist="38100" dir="2700000" algn="tl" rotWithShape="0">
              <a:schemeClr val="bg1">
                <a:lumMod val="95000"/>
                <a:lumOff val="5000"/>
                <a:alpha val="40000"/>
              </a:schemeClr>
            </a:outerShdw>
          </a:effectLst>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chemeClr val="tx1">
                    <a:lumMod val="40000"/>
                    <a:lumOff val="60000"/>
                  </a:schemeClr>
                </a:solidFill>
                <a:effectLst>
                  <a:outerShdw blurRad="38100" dist="38100" dir="2700000" algn="tl">
                    <a:srgbClr val="000000">
                      <a:alpha val="43137"/>
                    </a:srgbClr>
                  </a:outerShdw>
                </a:effectLst>
                <a:latin typeface="+mn-lt"/>
                <a:cs typeface="Consolas" pitchFamily="49" charset="0"/>
              </a:rPr>
              <a:t>Software</a:t>
            </a:r>
          </a:p>
          <a:p>
            <a:pPr eaLnBrk="0" hangingPunct="0">
              <a:spcBef>
                <a:spcPts val="0"/>
              </a:spcBef>
              <a:buClr>
                <a:schemeClr val="accent5">
                  <a:lumMod val="40000"/>
                  <a:lumOff val="60000"/>
                </a:schemeClr>
              </a:buClr>
              <a:buSzPct val="70000"/>
            </a:pPr>
            <a:r>
              <a:rPr lang="en-US" sz="1800" b="1" noProof="1" smtClean="0">
                <a:solidFill>
                  <a:schemeClr val="tx1">
                    <a:lumMod val="40000"/>
                    <a:lumOff val="60000"/>
                  </a:schemeClr>
                </a:solidFill>
                <a:effectLst>
                  <a:outerShdw blurRad="38100" dist="38100" dir="2700000" algn="tl">
                    <a:srgbClr val="000000">
                      <a:alpha val="43137"/>
                    </a:srgbClr>
                  </a:outerShdw>
                </a:effectLst>
                <a:latin typeface="+mn-lt"/>
                <a:cs typeface="Consolas" pitchFamily="49" charset="0"/>
              </a:rPr>
              <a:t>Design</a:t>
            </a:r>
            <a:endParaRPr lang="en-US" sz="1800" b="1" noProof="1">
              <a:solidFill>
                <a:schemeClr val="tx1">
                  <a:lumMod val="40000"/>
                  <a:lumOff val="60000"/>
                </a:schemeClr>
              </a:solidFill>
              <a:effectLst>
                <a:outerShdw blurRad="38100" dist="38100" dir="2700000" algn="tl">
                  <a:srgbClr val="000000">
                    <a:alpha val="43137"/>
                  </a:srgbClr>
                </a:outerShdw>
              </a:effectLst>
              <a:latin typeface="+mn-lt"/>
              <a:cs typeface="Consolas" pitchFamily="49" charset="0"/>
            </a:endParaRPr>
          </a:p>
        </p:txBody>
      </p:sp>
      <p:sp>
        <p:nvSpPr>
          <p:cNvPr id="505862" name="Rectangle 6"/>
          <p:cNvSpPr>
            <a:spLocks noChangeArrowheads="1"/>
          </p:cNvSpPr>
          <p:nvPr/>
        </p:nvSpPr>
        <p:spPr bwMode="auto">
          <a:xfrm>
            <a:off x="3536950" y="3944034"/>
            <a:ext cx="1802096" cy="646331"/>
          </a:xfrm>
          <a:prstGeom prst="rect">
            <a:avLst/>
          </a:prstGeom>
          <a:solidFill>
            <a:schemeClr val="accent5">
              <a:lumMod val="40000"/>
              <a:lumOff val="60000"/>
              <a:alpha val="25000"/>
            </a:schemeClr>
          </a:solidFill>
          <a:ln w="12700">
            <a:solidFill>
              <a:schemeClr val="accent5">
                <a:lumMod val="60000"/>
                <a:lumOff val="40000"/>
              </a:schemeClr>
            </a:solidFill>
          </a:ln>
          <a:effectLst>
            <a:outerShdw blurRad="50800" dist="38100" dir="2700000" algn="tl" rotWithShape="0">
              <a:schemeClr val="bg1">
                <a:lumMod val="95000"/>
                <a:lumOff val="5000"/>
                <a:alpha val="40000"/>
              </a:schemeClr>
            </a:outerShdw>
          </a:effectLst>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chemeClr val="tx1">
                    <a:lumMod val="40000"/>
                    <a:lumOff val="60000"/>
                  </a:schemeClr>
                </a:solidFill>
                <a:effectLst>
                  <a:outerShdw blurRad="38100" dist="38100" dir="2700000" algn="tl">
                    <a:srgbClr val="000000">
                      <a:alpha val="43137"/>
                    </a:srgbClr>
                  </a:outerShdw>
                </a:effectLst>
                <a:latin typeface="+mn-lt"/>
                <a:cs typeface="Consolas" pitchFamily="49" charset="0"/>
              </a:rPr>
              <a:t>Implementation</a:t>
            </a:r>
          </a:p>
          <a:p>
            <a:pPr eaLnBrk="0" hangingPunct="0">
              <a:spcBef>
                <a:spcPts val="0"/>
              </a:spcBef>
              <a:buClr>
                <a:schemeClr val="accent5">
                  <a:lumMod val="40000"/>
                  <a:lumOff val="60000"/>
                </a:schemeClr>
              </a:buClr>
              <a:buSzPct val="70000"/>
            </a:pPr>
            <a:r>
              <a:rPr lang="en-US" sz="1800" b="1" noProof="1" smtClean="0">
                <a:solidFill>
                  <a:schemeClr val="tx1">
                    <a:lumMod val="40000"/>
                    <a:lumOff val="60000"/>
                  </a:schemeClr>
                </a:solidFill>
                <a:effectLst>
                  <a:outerShdw blurRad="38100" dist="38100" dir="2700000" algn="tl">
                    <a:srgbClr val="000000">
                      <a:alpha val="43137"/>
                    </a:srgbClr>
                  </a:outerShdw>
                </a:effectLst>
                <a:latin typeface="+mn-lt"/>
                <a:cs typeface="Consolas" pitchFamily="49" charset="0"/>
              </a:rPr>
              <a:t>(Coding)</a:t>
            </a:r>
            <a:endParaRPr lang="en-US" sz="1800" b="1" noProof="1">
              <a:solidFill>
                <a:schemeClr val="tx1">
                  <a:lumMod val="40000"/>
                  <a:lumOff val="60000"/>
                </a:schemeClr>
              </a:solidFill>
              <a:effectLst>
                <a:outerShdw blurRad="38100" dist="38100" dir="2700000" algn="tl">
                  <a:srgbClr val="000000">
                    <a:alpha val="43137"/>
                  </a:srgbClr>
                </a:outerShdw>
              </a:effectLst>
              <a:latin typeface="+mn-lt"/>
              <a:cs typeface="Consolas" pitchFamily="49" charset="0"/>
            </a:endParaRPr>
          </a:p>
        </p:txBody>
      </p:sp>
      <p:sp>
        <p:nvSpPr>
          <p:cNvPr id="505863" name="Rectangle 7"/>
          <p:cNvSpPr>
            <a:spLocks noChangeArrowheads="1"/>
          </p:cNvSpPr>
          <p:nvPr/>
        </p:nvSpPr>
        <p:spPr bwMode="auto">
          <a:xfrm>
            <a:off x="5278438" y="4807634"/>
            <a:ext cx="1330108" cy="646331"/>
          </a:xfrm>
          <a:prstGeom prst="rect">
            <a:avLst/>
          </a:prstGeom>
          <a:solidFill>
            <a:schemeClr val="accent5">
              <a:lumMod val="40000"/>
              <a:lumOff val="60000"/>
              <a:alpha val="25000"/>
            </a:schemeClr>
          </a:solidFill>
          <a:ln w="12700">
            <a:solidFill>
              <a:schemeClr val="accent5">
                <a:lumMod val="60000"/>
                <a:lumOff val="40000"/>
              </a:schemeClr>
            </a:solidFill>
          </a:ln>
          <a:effectLst>
            <a:outerShdw blurRad="50800" dist="38100" dir="2700000" algn="tl" rotWithShape="0">
              <a:schemeClr val="bg1">
                <a:lumMod val="95000"/>
                <a:lumOff val="5000"/>
                <a:alpha val="40000"/>
              </a:schemeClr>
            </a:outerShdw>
          </a:effectLst>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chemeClr val="tx1">
                    <a:lumMod val="40000"/>
                    <a:lumOff val="60000"/>
                  </a:schemeClr>
                </a:solidFill>
                <a:effectLst>
                  <a:outerShdw blurRad="38100" dist="38100" dir="2700000" algn="tl">
                    <a:srgbClr val="000000">
                      <a:alpha val="43137"/>
                    </a:srgbClr>
                  </a:outerShdw>
                </a:effectLst>
                <a:latin typeface="+mn-lt"/>
                <a:cs typeface="Consolas" pitchFamily="49" charset="0"/>
              </a:rPr>
              <a:t>Verification</a:t>
            </a:r>
          </a:p>
          <a:p>
            <a:pPr eaLnBrk="0" hangingPunct="0">
              <a:spcBef>
                <a:spcPts val="0"/>
              </a:spcBef>
              <a:buClr>
                <a:schemeClr val="accent5">
                  <a:lumMod val="40000"/>
                  <a:lumOff val="60000"/>
                </a:schemeClr>
              </a:buClr>
              <a:buSzPct val="70000"/>
            </a:pPr>
            <a:r>
              <a:rPr lang="en-US" sz="1800" b="1" noProof="1" smtClean="0">
                <a:solidFill>
                  <a:schemeClr val="tx1">
                    <a:lumMod val="40000"/>
                    <a:lumOff val="60000"/>
                  </a:schemeClr>
                </a:solidFill>
                <a:effectLst>
                  <a:outerShdw blurRad="38100" dist="38100" dir="2700000" algn="tl">
                    <a:srgbClr val="000000">
                      <a:alpha val="43137"/>
                    </a:srgbClr>
                  </a:outerShdw>
                </a:effectLst>
                <a:latin typeface="+mn-lt"/>
                <a:cs typeface="Consolas" pitchFamily="49" charset="0"/>
              </a:rPr>
              <a:t>(Testing)</a:t>
            </a:r>
            <a:endParaRPr lang="en-US" sz="1800" b="1" noProof="1">
              <a:solidFill>
                <a:schemeClr val="tx1">
                  <a:lumMod val="40000"/>
                  <a:lumOff val="60000"/>
                </a:schemeClr>
              </a:solidFill>
              <a:effectLst>
                <a:outerShdw blurRad="38100" dist="38100" dir="2700000" algn="tl">
                  <a:srgbClr val="000000">
                    <a:alpha val="43137"/>
                  </a:srgbClr>
                </a:outerShdw>
              </a:effectLst>
              <a:latin typeface="+mn-lt"/>
              <a:cs typeface="Consolas" pitchFamily="49" charset="0"/>
            </a:endParaRPr>
          </a:p>
        </p:txBody>
      </p:sp>
      <p:sp>
        <p:nvSpPr>
          <p:cNvPr id="505864" name="Rectangle 8"/>
          <p:cNvSpPr>
            <a:spLocks noChangeArrowheads="1"/>
          </p:cNvSpPr>
          <p:nvPr/>
        </p:nvSpPr>
        <p:spPr bwMode="auto">
          <a:xfrm>
            <a:off x="6588125" y="5672822"/>
            <a:ext cx="1620957" cy="646331"/>
          </a:xfrm>
          <a:prstGeom prst="rect">
            <a:avLst/>
          </a:prstGeom>
          <a:solidFill>
            <a:schemeClr val="accent5">
              <a:lumMod val="40000"/>
              <a:lumOff val="60000"/>
              <a:alpha val="25000"/>
            </a:schemeClr>
          </a:solidFill>
          <a:ln w="12700">
            <a:solidFill>
              <a:schemeClr val="accent5">
                <a:lumMod val="60000"/>
                <a:lumOff val="40000"/>
              </a:schemeClr>
            </a:solidFill>
          </a:ln>
          <a:effectLst>
            <a:outerShdw blurRad="50800" dist="38100" dir="2700000" algn="tl" rotWithShape="0">
              <a:schemeClr val="bg1">
                <a:lumMod val="95000"/>
                <a:lumOff val="5000"/>
                <a:alpha val="40000"/>
              </a:schemeClr>
            </a:outerShdw>
          </a:effectLst>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chemeClr val="tx1">
                    <a:lumMod val="40000"/>
                    <a:lumOff val="60000"/>
                  </a:schemeClr>
                </a:solidFill>
                <a:effectLst>
                  <a:outerShdw blurRad="38100" dist="38100" dir="2700000" algn="tl">
                    <a:srgbClr val="000000">
                      <a:alpha val="43137"/>
                    </a:srgbClr>
                  </a:outerShdw>
                </a:effectLst>
                <a:latin typeface="+mn-lt"/>
                <a:cs typeface="Consolas" pitchFamily="49" charset="0"/>
              </a:rPr>
              <a:t>Operation</a:t>
            </a:r>
          </a:p>
          <a:p>
            <a:pPr eaLnBrk="0" hangingPunct="0">
              <a:spcBef>
                <a:spcPts val="0"/>
              </a:spcBef>
              <a:buClr>
                <a:schemeClr val="accent5">
                  <a:lumMod val="40000"/>
                  <a:lumOff val="60000"/>
                </a:schemeClr>
              </a:buClr>
              <a:buSzPct val="70000"/>
            </a:pPr>
            <a:r>
              <a:rPr lang="en-US" sz="1800" b="1" noProof="1" smtClean="0">
                <a:solidFill>
                  <a:schemeClr val="tx1">
                    <a:lumMod val="40000"/>
                    <a:lumOff val="60000"/>
                  </a:schemeClr>
                </a:solidFill>
                <a:effectLst>
                  <a:outerShdw blurRad="38100" dist="38100" dir="2700000" algn="tl">
                    <a:srgbClr val="000000">
                      <a:alpha val="43137"/>
                    </a:srgbClr>
                  </a:outerShdw>
                </a:effectLst>
                <a:latin typeface="+mn-lt"/>
                <a:cs typeface="Consolas" pitchFamily="49" charset="0"/>
              </a:rPr>
              <a:t>(Maintenance)</a:t>
            </a:r>
            <a:endParaRPr lang="en-US" sz="1800" b="1" noProof="1">
              <a:solidFill>
                <a:schemeClr val="tx1">
                  <a:lumMod val="40000"/>
                  <a:lumOff val="60000"/>
                </a:schemeClr>
              </a:solidFill>
              <a:effectLst>
                <a:outerShdw blurRad="38100" dist="38100" dir="2700000" algn="tl">
                  <a:srgbClr val="000000">
                    <a:alpha val="43137"/>
                  </a:srgbClr>
                </a:outerShdw>
              </a:effectLst>
              <a:latin typeface="+mn-lt"/>
              <a:cs typeface="Consolas" pitchFamily="49" charset="0"/>
            </a:endParaRPr>
          </a:p>
        </p:txBody>
      </p:sp>
      <p:sp>
        <p:nvSpPr>
          <p:cNvPr id="505859" name="Rectangle 3"/>
          <p:cNvSpPr>
            <a:spLocks noGrp="1" noChangeArrowheads="1"/>
          </p:cNvSpPr>
          <p:nvPr>
            <p:ph type="body" idx="1"/>
          </p:nvPr>
        </p:nvSpPr>
        <p:spPr>
          <a:xfrm>
            <a:off x="446088" y="1268413"/>
            <a:ext cx="8199437" cy="612775"/>
          </a:xfrm>
        </p:spPr>
        <p:txBody>
          <a:bodyPr/>
          <a:lstStyle/>
          <a:p>
            <a:r>
              <a:rPr lang="en-US" dirty="0"/>
              <a:t>The waterfall development process:</a:t>
            </a:r>
          </a:p>
        </p:txBody>
      </p:sp>
      <p:pic>
        <p:nvPicPr>
          <p:cNvPr id="17" name="Picture 3" descr="Waterfall-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91400" y="1524000"/>
            <a:ext cx="1218748" cy="1676400"/>
          </a:xfrm>
          <a:prstGeom prst="rect">
            <a:avLst/>
          </a:prstGeom>
          <a:noFill/>
          <a:ln>
            <a:noFill/>
          </a:ln>
          <a:effectLst>
            <a:glow rad="101600">
              <a:schemeClr val="tx1">
                <a:alpha val="40000"/>
              </a:schemeClr>
            </a:glow>
            <a:outerShdw dist="35921" dir="2700000" algn="ctr" rotWithShape="0">
              <a:schemeClr val="bg2"/>
            </a:outerShdw>
          </a:effectLst>
        </p:spPr>
      </p:pic>
      <p:pic>
        <p:nvPicPr>
          <p:cNvPr id="18" name="Picture 5" descr="Waterfall-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54683" y="4648200"/>
            <a:ext cx="1226517" cy="1684337"/>
          </a:xfrm>
          <a:prstGeom prst="rect">
            <a:avLst/>
          </a:prstGeom>
          <a:noFill/>
          <a:ln>
            <a:noFill/>
          </a:ln>
          <a:effectLst>
            <a:glow rad="101600">
              <a:schemeClr val="tx1">
                <a:alpha val="40000"/>
              </a:schemeClr>
            </a:glow>
            <a:outerShdw dist="35921" dir="2700000" algn="ctr" rotWithShape="0">
              <a:schemeClr val="bg2"/>
            </a:outerShdw>
          </a:effectLst>
        </p:spPr>
      </p:pic>
    </p:spTree>
    <p:extLst>
      <p:ext uri="{BB962C8B-B14F-4D97-AF65-F5344CB8AC3E}">
        <p14:creationId xmlns:p14="http://schemas.microsoft.com/office/powerpoint/2010/main" val="1480898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Team (2)</a:t>
            </a:r>
            <a:endParaRPr lang="en-US" dirty="0"/>
          </a:p>
        </p:txBody>
      </p:sp>
      <p:sp>
        <p:nvSpPr>
          <p:cNvPr id="3" name="Content Placeholder 2"/>
          <p:cNvSpPr>
            <a:spLocks noGrp="1"/>
          </p:cNvSpPr>
          <p:nvPr>
            <p:ph idx="1"/>
          </p:nvPr>
        </p:nvSpPr>
        <p:spPr/>
        <p:txBody>
          <a:bodyPr/>
          <a:lstStyle/>
          <a:p>
            <a:pPr>
              <a:lnSpc>
                <a:spcPct val="100000"/>
              </a:lnSpc>
            </a:pPr>
            <a:r>
              <a:rPr lang="en-US" dirty="0"/>
              <a:t>Membership should change only between </a:t>
            </a:r>
            <a:r>
              <a:rPr lang="en-US" dirty="0" smtClean="0"/>
              <a:t>sprints</a:t>
            </a:r>
          </a:p>
          <a:p>
            <a:pPr>
              <a:lnSpc>
                <a:spcPct val="100000"/>
              </a:lnSpc>
            </a:pPr>
            <a:r>
              <a:rPr lang="en-US" dirty="0" smtClean="0"/>
              <a:t>It </a:t>
            </a:r>
            <a:r>
              <a:rPr lang="en-US" dirty="0"/>
              <a:t>is recommended that the Team be </a:t>
            </a:r>
            <a:r>
              <a:rPr lang="en-US" dirty="0">
                <a:solidFill>
                  <a:schemeClr val="accent5">
                    <a:lumMod val="20000"/>
                    <a:lumOff val="80000"/>
                  </a:schemeClr>
                </a:solidFill>
              </a:rPr>
              <a:t>self-organizing</a:t>
            </a:r>
            <a:r>
              <a:rPr lang="en-US" dirty="0"/>
              <a:t> and </a:t>
            </a:r>
            <a:r>
              <a:rPr lang="en-US" dirty="0" smtClean="0">
                <a:solidFill>
                  <a:schemeClr val="accent5">
                    <a:lumMod val="20000"/>
                    <a:lumOff val="80000"/>
                  </a:schemeClr>
                </a:solidFill>
              </a:rPr>
              <a:t>self-led</a:t>
            </a:r>
          </a:p>
          <a:p>
            <a:pPr lvl="1">
              <a:lnSpc>
                <a:spcPct val="100000"/>
              </a:lnSpc>
            </a:pPr>
            <a:r>
              <a:rPr lang="en-US" dirty="0" smtClean="0"/>
              <a:t>Although </a:t>
            </a:r>
            <a:r>
              <a:rPr lang="en-US" dirty="0"/>
              <a:t>often </a:t>
            </a:r>
            <a:r>
              <a:rPr lang="en-US" dirty="0" smtClean="0"/>
              <a:t>works </a:t>
            </a:r>
            <a:r>
              <a:rPr lang="en-US" dirty="0"/>
              <a:t>with </a:t>
            </a:r>
            <a:r>
              <a:rPr lang="en-US" dirty="0" smtClean="0"/>
              <a:t/>
            </a:r>
            <a:br>
              <a:rPr lang="en-US" dirty="0" smtClean="0"/>
            </a:br>
            <a:r>
              <a:rPr lang="en-US" dirty="0" smtClean="0"/>
              <a:t>some </a:t>
            </a:r>
            <a:r>
              <a:rPr lang="en-US" dirty="0"/>
              <a:t>form of project or team </a:t>
            </a:r>
            <a:r>
              <a:rPr lang="en-US" dirty="0" smtClean="0"/>
              <a:t/>
            </a:r>
            <a:br>
              <a:rPr lang="en-US" dirty="0" smtClean="0"/>
            </a:br>
            <a:r>
              <a:rPr lang="en-US" dirty="0" smtClean="0">
                <a:solidFill>
                  <a:schemeClr val="accent5">
                    <a:lumMod val="20000"/>
                    <a:lumOff val="80000"/>
                  </a:schemeClr>
                </a:solidFill>
              </a:rPr>
              <a:t>management</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70</a:t>
            </a:fld>
            <a:endParaRPr lang="en-US" dirty="0"/>
          </a:p>
        </p:txBody>
      </p:sp>
      <p:pic>
        <p:nvPicPr>
          <p:cNvPr id="24579"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019800" y="3200400"/>
            <a:ext cx="2529772" cy="31242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233119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Product Owner</a:t>
            </a:r>
            <a:endParaRPr lang="en-US" dirty="0"/>
          </a:p>
        </p:txBody>
      </p:sp>
      <p:sp>
        <p:nvSpPr>
          <p:cNvPr id="3" name="Content Placeholder 2"/>
          <p:cNvSpPr>
            <a:spLocks noGrp="1"/>
          </p:cNvSpPr>
          <p:nvPr>
            <p:ph idx="1"/>
          </p:nvPr>
        </p:nvSpPr>
        <p:spPr/>
        <p:txBody>
          <a:bodyPr/>
          <a:lstStyle/>
          <a:p>
            <a:pPr>
              <a:lnSpc>
                <a:spcPct val="100000"/>
              </a:lnSpc>
            </a:pPr>
            <a:r>
              <a:rPr lang="en-US" dirty="0"/>
              <a:t>The Product Owner represents the </a:t>
            </a:r>
            <a:r>
              <a:rPr lang="en-US" dirty="0">
                <a:solidFill>
                  <a:schemeClr val="accent5">
                    <a:lumMod val="20000"/>
                    <a:lumOff val="80000"/>
                  </a:schemeClr>
                </a:solidFill>
              </a:rPr>
              <a:t>voice of the customer </a:t>
            </a:r>
            <a:endParaRPr lang="en-US" dirty="0" smtClean="0">
              <a:solidFill>
                <a:schemeClr val="accent5">
                  <a:lumMod val="20000"/>
                  <a:lumOff val="80000"/>
                </a:schemeClr>
              </a:solidFill>
            </a:endParaRPr>
          </a:p>
          <a:p>
            <a:pPr lvl="1">
              <a:lnSpc>
                <a:spcPct val="100000"/>
              </a:lnSpc>
            </a:pPr>
            <a:r>
              <a:rPr lang="en-US" dirty="0" smtClean="0"/>
              <a:t>He is </a:t>
            </a:r>
            <a:r>
              <a:rPr lang="en-US" dirty="0"/>
              <a:t>accountable for ensuring that the Team delivers value to the </a:t>
            </a:r>
            <a:r>
              <a:rPr lang="en-US" dirty="0" smtClean="0"/>
              <a:t>business</a:t>
            </a:r>
          </a:p>
          <a:p>
            <a:pPr>
              <a:lnSpc>
                <a:spcPct val="100000"/>
              </a:lnSpc>
            </a:pPr>
            <a:r>
              <a:rPr lang="en-US" dirty="0"/>
              <a:t>W</a:t>
            </a:r>
            <a:r>
              <a:rPr lang="en-US" dirty="0" smtClean="0"/>
              <a:t>rites </a:t>
            </a:r>
            <a:r>
              <a:rPr lang="en-US" dirty="0">
                <a:solidFill>
                  <a:schemeClr val="accent5">
                    <a:lumMod val="20000"/>
                    <a:lumOff val="80000"/>
                  </a:schemeClr>
                </a:solidFill>
              </a:rPr>
              <a:t>customer-centric items </a:t>
            </a:r>
            <a:r>
              <a:rPr lang="en-US" dirty="0"/>
              <a:t>(typically </a:t>
            </a:r>
            <a:r>
              <a:rPr lang="en-US" dirty="0">
                <a:solidFill>
                  <a:schemeClr val="accent5">
                    <a:lumMod val="20000"/>
                    <a:lumOff val="80000"/>
                  </a:schemeClr>
                </a:solidFill>
              </a:rPr>
              <a:t>user </a:t>
            </a:r>
            <a:r>
              <a:rPr lang="en-US" dirty="0" smtClean="0">
                <a:solidFill>
                  <a:schemeClr val="accent5">
                    <a:lumMod val="20000"/>
                    <a:lumOff val="80000"/>
                  </a:schemeClr>
                </a:solidFill>
              </a:rPr>
              <a:t>stories</a:t>
            </a:r>
            <a:r>
              <a:rPr lang="en-US" dirty="0" smtClean="0"/>
              <a:t>)</a:t>
            </a:r>
          </a:p>
          <a:p>
            <a:pPr lvl="1">
              <a:lnSpc>
                <a:spcPct val="100000"/>
              </a:lnSpc>
            </a:pPr>
            <a:r>
              <a:rPr lang="en-US" dirty="0"/>
              <a:t>P</a:t>
            </a:r>
            <a:r>
              <a:rPr lang="en-US" dirty="0" smtClean="0"/>
              <a:t>rioritizes </a:t>
            </a:r>
            <a:r>
              <a:rPr lang="en-US" dirty="0"/>
              <a:t>them, and adds them </a:t>
            </a:r>
            <a:r>
              <a:rPr lang="en-US" dirty="0" smtClean="0"/>
              <a:t/>
            </a:r>
            <a:br>
              <a:rPr lang="en-US" dirty="0" smtClean="0"/>
            </a:br>
            <a:r>
              <a:rPr lang="en-US" dirty="0" smtClean="0"/>
              <a:t>to </a:t>
            </a:r>
            <a:r>
              <a:rPr lang="en-US" dirty="0"/>
              <a:t>the product </a:t>
            </a:r>
            <a:r>
              <a:rPr lang="en-US" dirty="0" smtClean="0"/>
              <a:t>backlog</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71</a:t>
            </a:fld>
            <a:endParaRPr lang="en-US" dirty="0"/>
          </a:p>
        </p:txBody>
      </p:sp>
      <p:pic>
        <p:nvPicPr>
          <p:cNvPr id="26628" name="Picture 4"/>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476999" y="4114800"/>
            <a:ext cx="2075362" cy="23622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0112365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Product Owner (2)</a:t>
            </a:r>
            <a:endParaRPr lang="en-US" dirty="0"/>
          </a:p>
        </p:txBody>
      </p:sp>
      <p:sp>
        <p:nvSpPr>
          <p:cNvPr id="3" name="Content Placeholder 2"/>
          <p:cNvSpPr>
            <a:spLocks noGrp="1"/>
          </p:cNvSpPr>
          <p:nvPr>
            <p:ph idx="1"/>
          </p:nvPr>
        </p:nvSpPr>
        <p:spPr/>
        <p:txBody>
          <a:bodyPr/>
          <a:lstStyle/>
          <a:p>
            <a:pPr>
              <a:lnSpc>
                <a:spcPct val="100000"/>
              </a:lnSpc>
            </a:pPr>
            <a:r>
              <a:rPr lang="en-US" dirty="0" smtClean="0"/>
              <a:t>Accepts </a:t>
            </a:r>
            <a:r>
              <a:rPr lang="en-US" dirty="0"/>
              <a:t>or </a:t>
            </a:r>
            <a:r>
              <a:rPr lang="en-US" dirty="0" smtClean="0"/>
              <a:t>rejects </a:t>
            </a:r>
            <a:r>
              <a:rPr lang="en-US" dirty="0"/>
              <a:t>work </a:t>
            </a:r>
            <a:r>
              <a:rPr lang="en-US" dirty="0" smtClean="0"/>
              <a:t>results</a:t>
            </a:r>
          </a:p>
          <a:p>
            <a:pPr>
              <a:lnSpc>
                <a:spcPct val="100000"/>
              </a:lnSpc>
            </a:pPr>
            <a:r>
              <a:rPr lang="en-US" dirty="0" smtClean="0"/>
              <a:t>Scrum </a:t>
            </a:r>
            <a:r>
              <a:rPr lang="en-US" dirty="0"/>
              <a:t>teams should have </a:t>
            </a:r>
            <a:r>
              <a:rPr lang="en-US" dirty="0">
                <a:solidFill>
                  <a:schemeClr val="accent5">
                    <a:lumMod val="20000"/>
                    <a:lumOff val="80000"/>
                  </a:schemeClr>
                </a:solidFill>
              </a:rPr>
              <a:t>one</a:t>
            </a:r>
            <a:r>
              <a:rPr lang="en-US" dirty="0"/>
              <a:t> Product </a:t>
            </a:r>
            <a:r>
              <a:rPr lang="en-US" dirty="0" smtClean="0"/>
              <a:t>Owner</a:t>
            </a:r>
          </a:p>
          <a:p>
            <a:pPr lvl="1">
              <a:lnSpc>
                <a:spcPct val="100000"/>
              </a:lnSpc>
            </a:pPr>
            <a:r>
              <a:rPr lang="en-US" dirty="0" smtClean="0"/>
              <a:t>The product owner also can </a:t>
            </a:r>
            <a:r>
              <a:rPr lang="en-US" dirty="0"/>
              <a:t>be a </a:t>
            </a:r>
            <a:r>
              <a:rPr lang="en-US" dirty="0">
                <a:solidFill>
                  <a:schemeClr val="accent5">
                    <a:lumMod val="20000"/>
                    <a:lumOff val="80000"/>
                  </a:schemeClr>
                </a:solidFill>
              </a:rPr>
              <a:t>member</a:t>
            </a:r>
            <a:r>
              <a:rPr lang="en-US" dirty="0"/>
              <a:t> of the Development </a:t>
            </a:r>
            <a:r>
              <a:rPr lang="en-US" dirty="0" smtClean="0"/>
              <a:t>Team</a:t>
            </a:r>
          </a:p>
          <a:p>
            <a:pPr lvl="1">
              <a:lnSpc>
                <a:spcPct val="100000"/>
              </a:lnSpc>
            </a:pPr>
            <a:r>
              <a:rPr lang="en-US" dirty="0"/>
              <a:t>I</a:t>
            </a:r>
            <a:r>
              <a:rPr lang="en-US" dirty="0" smtClean="0"/>
              <a:t>t </a:t>
            </a:r>
            <a:r>
              <a:rPr lang="en-US" dirty="0"/>
              <a:t>is </a:t>
            </a:r>
            <a:r>
              <a:rPr lang="en-US" dirty="0" smtClean="0"/>
              <a:t>not recommended this role to be </a:t>
            </a:r>
            <a:r>
              <a:rPr lang="en-US" dirty="0"/>
              <a:t>combined with that of </a:t>
            </a:r>
            <a:r>
              <a:rPr lang="en-US" dirty="0" smtClean="0">
                <a:solidFill>
                  <a:schemeClr val="accent5">
                    <a:lumMod val="20000"/>
                    <a:lumOff val="80000"/>
                  </a:schemeClr>
                </a:solidFill>
              </a:rPr>
              <a:t>Scrum Master</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72</a:t>
            </a:fld>
            <a:endParaRPr lang="en-US" dirty="0"/>
          </a:p>
        </p:txBody>
      </p:sp>
      <p:pic>
        <p:nvPicPr>
          <p:cNvPr id="27656" name="Picture 8"/>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410199" y="4045470"/>
            <a:ext cx="2895601" cy="281253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276550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 Ancillary </a:t>
            </a:r>
            <a:r>
              <a:rPr lang="en-US" dirty="0" smtClean="0"/>
              <a:t>Roles  </a:t>
            </a:r>
            <a:endParaRPr lang="en-US" dirty="0"/>
          </a:p>
        </p:txBody>
      </p:sp>
      <p:sp>
        <p:nvSpPr>
          <p:cNvPr id="3" name="Content Placeholder 2"/>
          <p:cNvSpPr>
            <a:spLocks noGrp="1"/>
          </p:cNvSpPr>
          <p:nvPr>
            <p:ph idx="1"/>
          </p:nvPr>
        </p:nvSpPr>
        <p:spPr/>
        <p:txBody>
          <a:bodyPr/>
          <a:lstStyle/>
          <a:p>
            <a:pPr>
              <a:lnSpc>
                <a:spcPct val="100000"/>
              </a:lnSpc>
            </a:pPr>
            <a:r>
              <a:rPr lang="en-US" dirty="0"/>
              <a:t>Stakeholders (customers, vendors)</a:t>
            </a:r>
          </a:p>
          <a:p>
            <a:pPr lvl="1">
              <a:lnSpc>
                <a:spcPct val="100000"/>
              </a:lnSpc>
            </a:pPr>
            <a:r>
              <a:rPr lang="en-US" dirty="0"/>
              <a:t>T</a:t>
            </a:r>
            <a:r>
              <a:rPr lang="en-US" dirty="0" smtClean="0"/>
              <a:t>he </a:t>
            </a:r>
            <a:r>
              <a:rPr lang="en-US" dirty="0"/>
              <a:t>people who </a:t>
            </a:r>
            <a:r>
              <a:rPr lang="en-US" dirty="0">
                <a:solidFill>
                  <a:schemeClr val="accent5">
                    <a:lumMod val="20000"/>
                    <a:lumOff val="80000"/>
                  </a:schemeClr>
                </a:solidFill>
              </a:rPr>
              <a:t>enable the </a:t>
            </a:r>
            <a:r>
              <a:rPr lang="en-US" dirty="0" smtClean="0">
                <a:solidFill>
                  <a:schemeClr val="accent5">
                    <a:lumMod val="20000"/>
                    <a:lumOff val="80000"/>
                  </a:schemeClr>
                </a:solidFill>
              </a:rPr>
              <a:t>project</a:t>
            </a:r>
          </a:p>
          <a:p>
            <a:pPr lvl="1">
              <a:lnSpc>
                <a:spcPct val="100000"/>
              </a:lnSpc>
            </a:pPr>
            <a:r>
              <a:rPr lang="en-US" dirty="0"/>
              <a:t>F</a:t>
            </a:r>
            <a:r>
              <a:rPr lang="en-US" dirty="0" smtClean="0"/>
              <a:t>or them the </a:t>
            </a:r>
            <a:r>
              <a:rPr lang="en-US" dirty="0"/>
              <a:t>project will produce the agreed-upon </a:t>
            </a:r>
            <a:r>
              <a:rPr lang="en-US" dirty="0" smtClean="0">
                <a:solidFill>
                  <a:schemeClr val="accent5">
                    <a:lumMod val="20000"/>
                    <a:lumOff val="80000"/>
                  </a:schemeClr>
                </a:solidFill>
              </a:rPr>
              <a:t>benefits</a:t>
            </a:r>
            <a:r>
              <a:rPr lang="en-US" dirty="0" smtClean="0"/>
              <a:t>, </a:t>
            </a:r>
            <a:r>
              <a:rPr lang="en-US" dirty="0"/>
              <a:t>which justify its </a:t>
            </a:r>
            <a:r>
              <a:rPr lang="en-US" dirty="0" smtClean="0"/>
              <a:t>production</a:t>
            </a:r>
          </a:p>
          <a:p>
            <a:pPr lvl="1">
              <a:lnSpc>
                <a:spcPct val="100000"/>
              </a:lnSpc>
            </a:pPr>
            <a:r>
              <a:rPr lang="en-US" dirty="0"/>
              <a:t>D</a:t>
            </a:r>
            <a:r>
              <a:rPr lang="en-US" dirty="0" smtClean="0"/>
              <a:t>irectly </a:t>
            </a:r>
            <a:r>
              <a:rPr lang="en-US" dirty="0"/>
              <a:t>involved </a:t>
            </a:r>
            <a:r>
              <a:rPr lang="en-US" dirty="0" smtClean="0"/>
              <a:t>only in </a:t>
            </a:r>
            <a:r>
              <a:rPr lang="en-US" dirty="0"/>
              <a:t>the process during the sprint </a:t>
            </a:r>
            <a:r>
              <a:rPr lang="en-US" dirty="0" smtClean="0"/>
              <a:t>reviews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73</a:t>
            </a:fld>
            <a:endParaRPr lang="en-US" dirty="0"/>
          </a:p>
        </p:txBody>
      </p:sp>
      <p:pic>
        <p:nvPicPr>
          <p:cNvPr id="34818"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410200" y="4114800"/>
            <a:ext cx="2133600" cy="2445106"/>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372418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 Ancillary </a:t>
            </a:r>
            <a:r>
              <a:rPr lang="en-US" dirty="0" smtClean="0"/>
              <a:t>Roles (2)  </a:t>
            </a:r>
            <a:endParaRPr lang="en-US" dirty="0"/>
          </a:p>
        </p:txBody>
      </p:sp>
      <p:sp>
        <p:nvSpPr>
          <p:cNvPr id="3" name="Content Placeholder 2"/>
          <p:cNvSpPr>
            <a:spLocks noGrp="1"/>
          </p:cNvSpPr>
          <p:nvPr>
            <p:ph idx="1"/>
          </p:nvPr>
        </p:nvSpPr>
        <p:spPr/>
        <p:txBody>
          <a:bodyPr/>
          <a:lstStyle/>
          <a:p>
            <a:pPr>
              <a:lnSpc>
                <a:spcPct val="100000"/>
              </a:lnSpc>
            </a:pPr>
            <a:r>
              <a:rPr lang="en-US" dirty="0" smtClean="0"/>
              <a:t>Managers </a:t>
            </a:r>
            <a:r>
              <a:rPr lang="en-US" dirty="0"/>
              <a:t>(including Project Managers)</a:t>
            </a:r>
          </a:p>
          <a:p>
            <a:pPr lvl="1">
              <a:lnSpc>
                <a:spcPct val="100000"/>
              </a:lnSpc>
            </a:pPr>
            <a:r>
              <a:rPr lang="en-US" sz="2800" dirty="0"/>
              <a:t>People who will set up the environment for product </a:t>
            </a:r>
            <a:r>
              <a:rPr lang="en-US" sz="2800" dirty="0" smtClean="0"/>
              <a:t>development</a:t>
            </a:r>
          </a:p>
          <a:p>
            <a:pPr lvl="1"/>
            <a:r>
              <a:rPr lang="en-US" sz="2800" dirty="0"/>
              <a:t>Responsible for keeping the product vision clear</a:t>
            </a:r>
          </a:p>
          <a:p>
            <a:pPr lvl="1"/>
            <a:r>
              <a:rPr lang="en-US" sz="2800" dirty="0"/>
              <a:t>Help for day-to-day problems resolving (out of Team scope)</a:t>
            </a:r>
          </a:p>
          <a:p>
            <a:pPr lvl="1"/>
            <a:r>
              <a:rPr lang="en-US" sz="2800" dirty="0"/>
              <a:t>Provide tools instead of solutions</a:t>
            </a:r>
          </a:p>
          <a:p>
            <a:pPr lvl="1"/>
            <a:r>
              <a:rPr lang="en-US" sz="2800" dirty="0"/>
              <a:t>Often the Scrum Master and the Manager are one and same </a:t>
            </a:r>
            <a:r>
              <a:rPr lang="en-US" sz="2800" dirty="0" smtClean="0"/>
              <a:t>person</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74</a:t>
            </a:fld>
            <a:endParaRPr lang="en-US" dirty="0"/>
          </a:p>
        </p:txBody>
      </p:sp>
      <p:pic>
        <p:nvPicPr>
          <p:cNvPr id="33794"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248400" y="5619749"/>
            <a:ext cx="2514600" cy="1019175"/>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19348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Scrum Process Framework</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75</a:t>
            </a:fld>
            <a:endParaRPr lang="en-US" dirty="0"/>
          </a:p>
        </p:txBody>
      </p:sp>
      <p:pic>
        <p:nvPicPr>
          <p:cNvPr id="1026" name="Picture 2" descr="http://upload.wikimedia.org/wikipedia/commons/d/d1/ScrumLargeLabelled.png"/>
          <p:cNvPicPr>
            <a:picLocks noChangeAspect="1" noChangeArrowheads="1"/>
          </p:cNvPicPr>
          <p:nvPr/>
        </p:nvPicPr>
        <p:blipFill>
          <a:blip r:embed="rId2" cstate="screen">
            <a:lum contrast="10000"/>
            <a:extLst>
              <a:ext uri="{28A0092B-C50C-407E-A947-70E740481C1C}">
                <a14:useLocalDpi xmlns:a14="http://schemas.microsoft.com/office/drawing/2010/main"/>
              </a:ext>
            </a:extLst>
          </a:blip>
          <a:srcRect l="-1001" t="-6469" r="-1126" b="-5660"/>
          <a:stretch>
            <a:fillRect/>
          </a:stretch>
        </p:blipFill>
        <p:spPr bwMode="auto">
          <a:xfrm>
            <a:off x="609600" y="1371600"/>
            <a:ext cx="7924800" cy="4876800"/>
          </a:xfrm>
          <a:prstGeom prst="roundRect">
            <a:avLst>
              <a:gd name="adj" fmla="val 3480"/>
            </a:avLst>
          </a:prstGeom>
          <a:solidFill>
            <a:schemeClr val="accent5">
              <a:lumMod val="20000"/>
              <a:lumOff val="80000"/>
            </a:schemeClr>
          </a:solidFill>
        </p:spPr>
      </p:pic>
    </p:spTree>
    <p:extLst>
      <p:ext uri="{BB962C8B-B14F-4D97-AF65-F5344CB8AC3E}">
        <p14:creationId xmlns:p14="http://schemas.microsoft.com/office/powerpoint/2010/main" val="10043003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Scrum Terminology</a:t>
            </a:r>
            <a:endParaRPr lang="en-US" dirty="0"/>
          </a:p>
        </p:txBody>
      </p:sp>
      <p:sp>
        <p:nvSpPr>
          <p:cNvPr id="3" name="Content Placeholder 2"/>
          <p:cNvSpPr>
            <a:spLocks noGrp="1"/>
          </p:cNvSpPr>
          <p:nvPr>
            <p:ph idx="1"/>
          </p:nvPr>
        </p:nvSpPr>
        <p:spPr>
          <a:xfrm>
            <a:off x="228600" y="990600"/>
            <a:ext cx="8686800" cy="5410200"/>
          </a:xfrm>
        </p:spPr>
        <p:txBody>
          <a:bodyPr/>
          <a:lstStyle/>
          <a:p>
            <a:pPr>
              <a:lnSpc>
                <a:spcPct val="100000"/>
              </a:lnSpc>
            </a:pPr>
            <a:r>
              <a:rPr lang="en-US" dirty="0" smtClean="0">
                <a:solidFill>
                  <a:schemeClr val="accent5">
                    <a:lumMod val="20000"/>
                    <a:lumOff val="80000"/>
                  </a:schemeClr>
                </a:solidFill>
              </a:rPr>
              <a:t>Sprint/Iteration</a:t>
            </a:r>
          </a:p>
          <a:p>
            <a:pPr marL="577850" lvl="1" indent="-220663">
              <a:lnSpc>
                <a:spcPct val="100000"/>
              </a:lnSpc>
            </a:pPr>
            <a:r>
              <a:rPr lang="en-US" dirty="0" smtClean="0"/>
              <a:t>An iteration in the						 Scrum development</a:t>
            </a:r>
          </a:p>
          <a:p>
            <a:pPr marL="577850" lvl="1" indent="-220663">
              <a:lnSpc>
                <a:spcPct val="100000"/>
              </a:lnSpc>
            </a:pPr>
            <a:r>
              <a:rPr lang="en-US" dirty="0" smtClean="0"/>
              <a:t>Usually two to four weeks</a:t>
            </a:r>
          </a:p>
          <a:p>
            <a:pPr>
              <a:lnSpc>
                <a:spcPct val="100000"/>
              </a:lnSpc>
            </a:pPr>
            <a:r>
              <a:rPr lang="en-US" dirty="0" smtClean="0">
                <a:solidFill>
                  <a:schemeClr val="accent5">
                    <a:lumMod val="20000"/>
                    <a:lumOff val="80000"/>
                  </a:schemeClr>
                </a:solidFill>
              </a:rPr>
              <a:t>Backlog</a:t>
            </a:r>
          </a:p>
          <a:p>
            <a:pPr marL="577850" lvl="1" indent="-220663">
              <a:lnSpc>
                <a:spcPct val="100000"/>
              </a:lnSpc>
              <a:tabLst>
                <a:tab pos="511175" algn="l"/>
              </a:tabLst>
            </a:pPr>
            <a:r>
              <a:rPr lang="en-US" dirty="0" smtClean="0"/>
              <a:t>All features that have to be developed represented in User Story format</a:t>
            </a:r>
          </a:p>
          <a:p>
            <a:pPr>
              <a:lnSpc>
                <a:spcPct val="100000"/>
              </a:lnSpc>
            </a:pPr>
            <a:r>
              <a:rPr lang="en-US" dirty="0" smtClean="0">
                <a:solidFill>
                  <a:schemeClr val="accent5">
                    <a:lumMod val="20000"/>
                    <a:lumOff val="80000"/>
                  </a:schemeClr>
                </a:solidFill>
              </a:rPr>
              <a:t>Burn down chart (</a:t>
            </a:r>
            <a:r>
              <a:rPr lang="en-US" dirty="0" smtClean="0"/>
              <a:t>Release and Sprint) </a:t>
            </a:r>
            <a:endParaRPr lang="en-US" dirty="0" smtClean="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76</a:t>
            </a:fld>
            <a:endParaRPr lang="en-US" dirty="0"/>
          </a:p>
        </p:txBody>
      </p:sp>
      <p:pic>
        <p:nvPicPr>
          <p:cNvPr id="5122" name="Picture 2" descr="http://www.tallan.com/Admin/Tallan%20Images%20Content/scrum_2-4_week.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648200" y="1143000"/>
            <a:ext cx="4057650" cy="1324479"/>
          </a:xfrm>
          <a:prstGeom prst="rect">
            <a:avLst/>
          </a:prstGeom>
          <a:noFill/>
          <a:ln>
            <a:noFill/>
          </a:ln>
          <a:effectLst>
            <a:glow rad="101600">
              <a:schemeClr val="tx1">
                <a:alpha val="40000"/>
              </a:schemeClr>
            </a:glow>
            <a:outerShdw dist="35921" dir="2700000" algn="ctr" rotWithShape="0">
              <a:schemeClr val="bg2"/>
            </a:outerShdw>
          </a:effectLst>
        </p:spPr>
      </p:pic>
    </p:spTree>
    <p:extLst>
      <p:ext uri="{BB962C8B-B14F-4D97-AF65-F5344CB8AC3E}">
        <p14:creationId xmlns:p14="http://schemas.microsoft.com/office/powerpoint/2010/main" val="14095305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 Backlog</a:t>
            </a:r>
          </a:p>
        </p:txBody>
      </p:sp>
      <p:sp>
        <p:nvSpPr>
          <p:cNvPr id="3" name="Content Placeholder 2"/>
          <p:cNvSpPr>
            <a:spLocks noGrp="1"/>
          </p:cNvSpPr>
          <p:nvPr>
            <p:ph idx="1"/>
          </p:nvPr>
        </p:nvSpPr>
        <p:spPr/>
        <p:txBody>
          <a:bodyPr/>
          <a:lstStyle/>
          <a:p>
            <a:pPr>
              <a:lnSpc>
                <a:spcPct val="100000"/>
              </a:lnSpc>
            </a:pPr>
            <a:r>
              <a:rPr lang="en-US" dirty="0" smtClean="0"/>
              <a:t>A </a:t>
            </a:r>
            <a:r>
              <a:rPr lang="en-US" dirty="0" smtClean="0">
                <a:solidFill>
                  <a:schemeClr val="accent5">
                    <a:lumMod val="20000"/>
                    <a:lumOff val="80000"/>
                  </a:schemeClr>
                </a:solidFill>
              </a:rPr>
              <a:t>high-level </a:t>
            </a:r>
            <a:r>
              <a:rPr lang="en-US" dirty="0">
                <a:solidFill>
                  <a:schemeClr val="accent5">
                    <a:lumMod val="20000"/>
                    <a:lumOff val="80000"/>
                  </a:schemeClr>
                </a:solidFill>
              </a:rPr>
              <a:t>list </a:t>
            </a:r>
            <a:r>
              <a:rPr lang="en-US" dirty="0" smtClean="0"/>
              <a:t>with broad </a:t>
            </a:r>
            <a:r>
              <a:rPr lang="en-US" dirty="0"/>
              <a:t>descriptions of all </a:t>
            </a:r>
            <a:r>
              <a:rPr lang="en-US" dirty="0">
                <a:solidFill>
                  <a:schemeClr val="accent5">
                    <a:lumMod val="20000"/>
                    <a:lumOff val="80000"/>
                  </a:schemeClr>
                </a:solidFill>
              </a:rPr>
              <a:t>potential </a:t>
            </a:r>
            <a:r>
              <a:rPr lang="en-US" dirty="0" smtClean="0">
                <a:solidFill>
                  <a:schemeClr val="accent5">
                    <a:lumMod val="20000"/>
                    <a:lumOff val="80000"/>
                  </a:schemeClr>
                </a:solidFill>
              </a:rPr>
              <a:t>features for the product </a:t>
            </a:r>
            <a:r>
              <a:rPr lang="en-US" dirty="0">
                <a:solidFill>
                  <a:schemeClr val="accent5">
                    <a:lumMod val="20000"/>
                    <a:lumOff val="80000"/>
                  </a:schemeClr>
                </a:solidFill>
              </a:rPr>
              <a:t>(backlog items)</a:t>
            </a:r>
          </a:p>
          <a:p>
            <a:pPr>
              <a:lnSpc>
                <a:spcPct val="100000"/>
              </a:lnSpc>
            </a:pPr>
            <a:r>
              <a:rPr lang="en-US" dirty="0"/>
              <a:t>M</a:t>
            </a:r>
            <a:r>
              <a:rPr lang="en-US" dirty="0" smtClean="0"/>
              <a:t>aintained </a:t>
            </a:r>
            <a:r>
              <a:rPr lang="en-US" dirty="0"/>
              <a:t>throughout the entire </a:t>
            </a:r>
            <a:r>
              <a:rPr lang="en-US" dirty="0" smtClean="0"/>
              <a:t>project ()</a:t>
            </a:r>
          </a:p>
          <a:p>
            <a:pPr>
              <a:lnSpc>
                <a:spcPct val="100000"/>
              </a:lnSpc>
            </a:pPr>
            <a:r>
              <a:rPr lang="en-US" dirty="0">
                <a:solidFill>
                  <a:schemeClr val="accent5">
                    <a:lumMod val="20000"/>
                    <a:lumOff val="80000"/>
                  </a:schemeClr>
                </a:solidFill>
              </a:rPr>
              <a:t>Prioritized</a:t>
            </a:r>
            <a:r>
              <a:rPr lang="en-US" dirty="0"/>
              <a:t> by the product owner</a:t>
            </a:r>
          </a:p>
          <a:p>
            <a:pPr>
              <a:lnSpc>
                <a:spcPct val="100000"/>
              </a:lnSpc>
            </a:pPr>
            <a:r>
              <a:rPr lang="en-US" dirty="0" smtClean="0"/>
              <a:t>Open </a:t>
            </a:r>
            <a:r>
              <a:rPr lang="en-US" dirty="0"/>
              <a:t>and </a:t>
            </a:r>
            <a:r>
              <a:rPr lang="en-US" dirty="0" smtClean="0"/>
              <a:t>editable</a:t>
            </a:r>
          </a:p>
          <a:p>
            <a:pPr>
              <a:lnSpc>
                <a:spcPct val="100000"/>
              </a:lnSpc>
            </a:pPr>
            <a:r>
              <a:rPr lang="en-US" dirty="0" smtClean="0"/>
              <a:t>In terms of years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77</a:t>
            </a:fld>
            <a:endParaRPr lang="en-US" dirty="0"/>
          </a:p>
        </p:txBody>
      </p:sp>
      <p:pic>
        <p:nvPicPr>
          <p:cNvPr id="5" name="Picture 3"/>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b="3785"/>
          <a:stretch/>
        </p:blipFill>
        <p:spPr bwMode="auto">
          <a:xfrm>
            <a:off x="4038600" y="4419600"/>
            <a:ext cx="4495800" cy="1790131"/>
          </a:xfrm>
          <a:prstGeom prst="rect">
            <a:avLst/>
          </a:prstGeom>
          <a:noFill/>
          <a:ln w="9525">
            <a:noFill/>
            <a:miter lim="800000"/>
            <a:headEnd/>
            <a:tailEnd/>
          </a:ln>
        </p:spPr>
      </p:pic>
      <p:cxnSp>
        <p:nvCxnSpPr>
          <p:cNvPr id="7" name="Straight Arrow Connector 6"/>
          <p:cNvCxnSpPr/>
          <p:nvPr/>
        </p:nvCxnSpPr>
        <p:spPr>
          <a:xfrm>
            <a:off x="2717800" y="5609771"/>
            <a:ext cx="1905000" cy="0"/>
          </a:xfrm>
          <a:prstGeom prst="straightConnector1">
            <a:avLst/>
          </a:prstGeom>
          <a:ln w="50800">
            <a:solidFill>
              <a:srgbClr val="FFFFFF"/>
            </a:solidFill>
            <a:tailEnd type="arrow"/>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736600" y="5105399"/>
            <a:ext cx="1981200" cy="109492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The product backlog</a:t>
            </a:r>
            <a:endParaRPr lang="en-US" dirty="0">
              <a:solidFill>
                <a:schemeClr val="bg1"/>
              </a:solidFill>
            </a:endParaRPr>
          </a:p>
        </p:txBody>
      </p:sp>
    </p:spTree>
    <p:extLst>
      <p:ext uri="{BB962C8B-B14F-4D97-AF65-F5344CB8AC3E}">
        <p14:creationId xmlns:p14="http://schemas.microsoft.com/office/powerpoint/2010/main" val="357561058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Sample </a:t>
            </a:r>
            <a:r>
              <a:rPr lang="en-US" dirty="0"/>
              <a:t>P</a:t>
            </a:r>
            <a:r>
              <a:rPr lang="en-US" dirty="0" smtClean="0"/>
              <a:t>roduct </a:t>
            </a:r>
            <a:r>
              <a:rPr lang="en-US" dirty="0"/>
              <a:t>B</a:t>
            </a:r>
            <a:r>
              <a:rPr lang="en-US" dirty="0" smtClean="0"/>
              <a:t>acklog</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78</a:t>
            </a:fld>
            <a:endParaRPr lang="en-US" dirty="0"/>
          </a:p>
        </p:txBody>
      </p:sp>
      <p:graphicFrame>
        <p:nvGraphicFramePr>
          <p:cNvPr id="8" name="Group 134"/>
          <p:cNvGraphicFramePr>
            <a:graphicFrameLocks/>
          </p:cNvGraphicFramePr>
          <p:nvPr>
            <p:extLst>
              <p:ext uri="{D42A27DB-BD31-4B8C-83A1-F6EECF244321}">
                <p14:modId xmlns:p14="http://schemas.microsoft.com/office/powerpoint/2010/main" val="884558633"/>
              </p:ext>
            </p:extLst>
          </p:nvPr>
        </p:nvGraphicFramePr>
        <p:xfrm>
          <a:off x="504031" y="1143000"/>
          <a:ext cx="8135938" cy="5309134"/>
        </p:xfrm>
        <a:graphic>
          <a:graphicData uri="http://schemas.openxmlformats.org/drawingml/2006/table">
            <a:tbl>
              <a:tblPr/>
              <a:tblGrid>
                <a:gridCol w="6270625"/>
                <a:gridCol w="1865313"/>
              </a:tblGrid>
              <a:tr h="615214">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lang="en-US" sz="3200" b="1" kern="1200" dirty="0" smtClean="0">
                          <a:solidFill>
                            <a:srgbClr val="EBFFD2"/>
                          </a:solidFill>
                          <a:effectLst>
                            <a:outerShdw blurRad="38100" dist="38100" dir="2700000" algn="tl">
                              <a:srgbClr val="000000">
                                <a:alpha val="43137"/>
                              </a:srgbClr>
                            </a:outerShdw>
                          </a:effectLst>
                          <a:latin typeface="+mn-lt"/>
                          <a:ea typeface="+mn-ea"/>
                          <a:cs typeface="+mn-cs"/>
                        </a:rPr>
                        <a:t>Backlog item</a:t>
                      </a: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lang="en-US" sz="3200" b="1" kern="1200" dirty="0" smtClean="0">
                          <a:solidFill>
                            <a:srgbClr val="EBFFD2"/>
                          </a:solidFill>
                          <a:effectLst>
                            <a:outerShdw blurRad="38100" dist="38100" dir="2700000" algn="tl">
                              <a:srgbClr val="000000">
                                <a:alpha val="43137"/>
                              </a:srgbClr>
                            </a:outerShdw>
                          </a:effectLst>
                          <a:latin typeface="+mn-lt"/>
                          <a:ea typeface="+mn-ea"/>
                          <a:cs typeface="+mn-cs"/>
                        </a:rPr>
                        <a:t>Estimate</a:t>
                      </a: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r>
              <a:tr h="47526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Allow a guest to make a reservation</a:t>
                      </a: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3</a:t>
                      </a: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863049">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As a guest, I want to cancel a reservation.</a:t>
                      </a: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5</a:t>
                      </a: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863049">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As a guest, I want to change the dates of a reservation.</a:t>
                      </a: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3</a:t>
                      </a: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863049">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As a hotel employee, I can run RevPAR reports (revenue-per-available-room)</a:t>
                      </a: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8</a:t>
                      </a: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47526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Improve exception handling</a:t>
                      </a: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8</a:t>
                      </a: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47526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a:t>
                      </a: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34</a:t>
                      </a: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47526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a:t>
                      </a: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55</a:t>
                      </a: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86978943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Release Backlog</a:t>
            </a:r>
            <a:endParaRPr lang="en-US" dirty="0"/>
          </a:p>
        </p:txBody>
      </p:sp>
      <p:sp>
        <p:nvSpPr>
          <p:cNvPr id="3" name="Content Placeholder 2"/>
          <p:cNvSpPr>
            <a:spLocks noGrp="1"/>
          </p:cNvSpPr>
          <p:nvPr>
            <p:ph idx="1"/>
          </p:nvPr>
        </p:nvSpPr>
        <p:spPr/>
        <p:txBody>
          <a:bodyPr/>
          <a:lstStyle/>
          <a:p>
            <a:pPr>
              <a:lnSpc>
                <a:spcPct val="100000"/>
              </a:lnSpc>
            </a:pPr>
            <a:r>
              <a:rPr lang="en-US" dirty="0" smtClean="0">
                <a:solidFill>
                  <a:schemeClr val="accent6">
                    <a:lumMod val="20000"/>
                    <a:lumOff val="80000"/>
                  </a:schemeClr>
                </a:solidFill>
              </a:rPr>
              <a:t>Limited set </a:t>
            </a:r>
            <a:r>
              <a:rPr lang="en-US" dirty="0" smtClean="0"/>
              <a:t>of items from the Product Backlog that should be developed for a given </a:t>
            </a:r>
            <a:r>
              <a:rPr lang="en-US" dirty="0" smtClean="0">
                <a:solidFill>
                  <a:schemeClr val="accent6">
                    <a:lumMod val="20000"/>
                    <a:lumOff val="80000"/>
                  </a:schemeClr>
                </a:solidFill>
              </a:rPr>
              <a:t>release</a:t>
            </a:r>
            <a:endParaRPr lang="en-US" dirty="0">
              <a:solidFill>
                <a:schemeClr val="accent6">
                  <a:lumMod val="20000"/>
                  <a:lumOff val="80000"/>
                </a:schemeClr>
              </a:solidFill>
            </a:endParaRPr>
          </a:p>
          <a:p>
            <a:pPr>
              <a:lnSpc>
                <a:spcPct val="100000"/>
              </a:lnSpc>
            </a:pPr>
            <a:r>
              <a:rPr lang="en-US" dirty="0" smtClean="0"/>
              <a:t>Focused to specific </a:t>
            </a:r>
            <a:r>
              <a:rPr lang="en-US" dirty="0" smtClean="0">
                <a:solidFill>
                  <a:schemeClr val="accent6">
                    <a:lumMod val="20000"/>
                    <a:lumOff val="80000"/>
                  </a:schemeClr>
                </a:solidFill>
              </a:rPr>
              <a:t>goals</a:t>
            </a:r>
            <a:r>
              <a:rPr lang="en-US" dirty="0" smtClean="0"/>
              <a:t> identified for a specific </a:t>
            </a:r>
            <a:r>
              <a:rPr lang="en-US" dirty="0" smtClean="0">
                <a:solidFill>
                  <a:schemeClr val="accent6">
                    <a:lumMod val="20000"/>
                    <a:lumOff val="80000"/>
                  </a:schemeClr>
                </a:solidFill>
              </a:rPr>
              <a:t>time-frame</a:t>
            </a:r>
          </a:p>
          <a:p>
            <a:pPr>
              <a:lnSpc>
                <a:spcPct val="100000"/>
              </a:lnSpc>
            </a:pPr>
            <a:r>
              <a:rPr lang="en-US" dirty="0" smtClean="0">
                <a:solidFill>
                  <a:schemeClr val="accent5">
                    <a:lumMod val="20000"/>
                    <a:lumOff val="80000"/>
                  </a:schemeClr>
                </a:solidFill>
              </a:rPr>
              <a:t>Reprioritized</a:t>
            </a:r>
            <a:r>
              <a:rPr lang="en-US" dirty="0" smtClean="0"/>
              <a:t> </a:t>
            </a:r>
            <a:r>
              <a:rPr lang="en-US" dirty="0"/>
              <a:t>by the product owner</a:t>
            </a:r>
          </a:p>
          <a:p>
            <a:pPr>
              <a:lnSpc>
                <a:spcPct val="100000"/>
              </a:lnSpc>
            </a:pPr>
            <a:r>
              <a:rPr lang="en-US" dirty="0" smtClean="0"/>
              <a:t>All items estimated at </a:t>
            </a:r>
            <a:r>
              <a:rPr lang="en-US" dirty="0" smtClean="0">
                <a:solidFill>
                  <a:schemeClr val="accent5">
                    <a:lumMod val="20000"/>
                    <a:lumOff val="80000"/>
                  </a:schemeClr>
                </a:solidFill>
              </a:rPr>
              <a:t>high level</a:t>
            </a:r>
            <a:r>
              <a:rPr lang="en-US" dirty="0" smtClean="0"/>
              <a:t> (story points)</a:t>
            </a:r>
          </a:p>
          <a:p>
            <a:pPr>
              <a:lnSpc>
                <a:spcPct val="100000"/>
              </a:lnSpc>
            </a:pPr>
            <a:r>
              <a:rPr lang="en-US" dirty="0" smtClean="0"/>
              <a:t>In terms of months</a:t>
            </a:r>
          </a:p>
          <a:p>
            <a:pPr>
              <a:lnSpc>
                <a:spcPct val="100000"/>
              </a:lnSpc>
            </a:pP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79</a:t>
            </a:fld>
            <a:endParaRPr lang="en-US" dirty="0"/>
          </a:p>
        </p:txBody>
      </p:sp>
      <p:pic>
        <p:nvPicPr>
          <p:cNvPr id="1026" name="Picture 2" descr="C:\Users\borisova\Desktop\release backlo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4714901"/>
            <a:ext cx="2981325" cy="1914499"/>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8893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Waterfall Model</a:t>
            </a:r>
            <a:endParaRPr lang="en-US" dirty="0"/>
          </a:p>
        </p:txBody>
      </p:sp>
      <p:sp>
        <p:nvSpPr>
          <p:cNvPr id="3" name="Content Placeholder 2"/>
          <p:cNvSpPr>
            <a:spLocks noGrp="1"/>
          </p:cNvSpPr>
          <p:nvPr>
            <p:ph idx="1"/>
          </p:nvPr>
        </p:nvSpPr>
        <p:spPr/>
        <p:txBody>
          <a:bodyPr/>
          <a:lstStyle/>
          <a:p>
            <a:pPr>
              <a:lnSpc>
                <a:spcPct val="100000"/>
              </a:lnSpc>
            </a:pPr>
            <a:r>
              <a:rPr lang="en-US" sz="2900" dirty="0"/>
              <a:t>The first fundamental model was the </a:t>
            </a:r>
            <a:r>
              <a:rPr lang="en-US" sz="2900" dirty="0" smtClean="0">
                <a:solidFill>
                  <a:schemeClr val="accent5">
                    <a:lumMod val="20000"/>
                    <a:lumOff val="80000"/>
                  </a:schemeClr>
                </a:solidFill>
              </a:rPr>
              <a:t>Waterfall model</a:t>
            </a:r>
          </a:p>
          <a:p>
            <a:pPr lvl="1">
              <a:lnSpc>
                <a:spcPct val="100000"/>
              </a:lnSpc>
            </a:pPr>
            <a:r>
              <a:rPr lang="en-US" sz="2900" dirty="0" smtClean="0"/>
              <a:t>Impressively </a:t>
            </a:r>
            <a:r>
              <a:rPr lang="en-US" sz="2900" dirty="0">
                <a:solidFill>
                  <a:schemeClr val="accent5">
                    <a:lumMod val="20000"/>
                    <a:lumOff val="80000"/>
                  </a:schemeClr>
                </a:solidFill>
              </a:rPr>
              <a:t>simple </a:t>
            </a:r>
            <a:r>
              <a:rPr lang="en-US" sz="2900" dirty="0"/>
              <a:t>and very </a:t>
            </a:r>
            <a:r>
              <a:rPr lang="en-US" sz="2900" dirty="0">
                <a:solidFill>
                  <a:schemeClr val="accent5">
                    <a:lumMod val="20000"/>
                    <a:lumOff val="80000"/>
                  </a:schemeClr>
                </a:solidFill>
              </a:rPr>
              <a:t>well </a:t>
            </a:r>
            <a:r>
              <a:rPr lang="en-US" sz="2900" dirty="0" smtClean="0">
                <a:solidFill>
                  <a:schemeClr val="accent5">
                    <a:lumMod val="20000"/>
                    <a:lumOff val="80000"/>
                  </a:schemeClr>
                </a:solidFill>
              </a:rPr>
              <a:t>known</a:t>
            </a:r>
          </a:p>
          <a:p>
            <a:pPr lvl="1">
              <a:lnSpc>
                <a:spcPct val="100000"/>
              </a:lnSpc>
            </a:pPr>
            <a:r>
              <a:rPr lang="en-US" sz="2900" dirty="0"/>
              <a:t>Only when one development level is completed will be </a:t>
            </a:r>
            <a:r>
              <a:rPr lang="en-US" sz="2900" dirty="0" smtClean="0"/>
              <a:t>initiated the </a:t>
            </a:r>
            <a:r>
              <a:rPr lang="en-US" sz="2900" dirty="0"/>
              <a:t>next one </a:t>
            </a:r>
            <a:endParaRPr lang="en-US" sz="2900" dirty="0" smtClean="0"/>
          </a:p>
          <a:p>
            <a:pPr lvl="1">
              <a:lnSpc>
                <a:spcPct val="100000"/>
              </a:lnSpc>
            </a:pPr>
            <a:r>
              <a:rPr lang="en-US" sz="2900" dirty="0" smtClean="0"/>
              <a:t>Only </a:t>
            </a:r>
            <a:r>
              <a:rPr lang="en-US" sz="2900" dirty="0"/>
              <a:t>between </a:t>
            </a:r>
            <a:r>
              <a:rPr lang="en-US" sz="2900" dirty="0">
                <a:solidFill>
                  <a:schemeClr val="accent5">
                    <a:lumMod val="20000"/>
                    <a:lumOff val="80000"/>
                  </a:schemeClr>
                </a:solidFill>
              </a:rPr>
              <a:t>adjacent levels </a:t>
            </a:r>
            <a:r>
              <a:rPr lang="en-US" sz="2900" dirty="0"/>
              <a:t>are there </a:t>
            </a:r>
            <a:r>
              <a:rPr lang="en-US" sz="2900" dirty="0">
                <a:solidFill>
                  <a:schemeClr val="accent5">
                    <a:lumMod val="20000"/>
                    <a:lumOff val="80000"/>
                  </a:schemeClr>
                </a:solidFill>
              </a:rPr>
              <a:t>feedback loops</a:t>
            </a:r>
            <a:r>
              <a:rPr lang="en-US" sz="2900" dirty="0"/>
              <a:t> </a:t>
            </a:r>
            <a:r>
              <a:rPr lang="en-US" sz="2900" dirty="0" smtClean="0"/>
              <a:t>and </a:t>
            </a:r>
            <a:r>
              <a:rPr lang="en-US" sz="2900" dirty="0" smtClean="0">
                <a:solidFill>
                  <a:schemeClr val="accent5">
                    <a:lumMod val="20000"/>
                    <a:lumOff val="80000"/>
                  </a:schemeClr>
                </a:solidFill>
              </a:rPr>
              <a:t>revisions</a:t>
            </a:r>
            <a:r>
              <a:rPr lang="en-US" sz="2900" dirty="0" smtClean="0"/>
              <a:t> of the </a:t>
            </a:r>
            <a:r>
              <a:rPr lang="en-US" sz="2900" dirty="0"/>
              <a:t>previous </a:t>
            </a:r>
            <a:r>
              <a:rPr lang="en-US" sz="2900" dirty="0" smtClean="0"/>
              <a:t>level</a:t>
            </a:r>
          </a:p>
          <a:p>
            <a:pPr lvl="1">
              <a:lnSpc>
                <a:spcPct val="100000"/>
              </a:lnSpc>
            </a:pPr>
            <a:r>
              <a:rPr lang="en-US" sz="2900" dirty="0" smtClean="0"/>
              <a:t>Emphasis is on </a:t>
            </a:r>
            <a:r>
              <a:rPr lang="en-US" sz="2900" dirty="0" smtClean="0">
                <a:solidFill>
                  <a:schemeClr val="accent5">
                    <a:lumMod val="20000"/>
                    <a:lumOff val="80000"/>
                  </a:schemeClr>
                </a:solidFill>
              </a:rPr>
              <a:t>documentation</a:t>
            </a:r>
          </a:p>
          <a:p>
            <a:pPr lvl="1">
              <a:lnSpc>
                <a:spcPct val="100000"/>
              </a:lnSpc>
            </a:pPr>
            <a:r>
              <a:rPr lang="en-US" sz="2900" dirty="0"/>
              <a:t>Testing is understood as a </a:t>
            </a:r>
            <a:r>
              <a:rPr lang="en-US" sz="2900" dirty="0">
                <a:solidFill>
                  <a:schemeClr val="accent5">
                    <a:lumMod val="20000"/>
                    <a:lumOff val="80000"/>
                  </a:schemeClr>
                </a:solidFill>
              </a:rPr>
              <a:t>"one time</a:t>
            </a:r>
            <a:r>
              <a:rPr lang="en-US" sz="2900" dirty="0" smtClean="0">
                <a:solidFill>
                  <a:schemeClr val="accent5">
                    <a:lumMod val="20000"/>
                    <a:lumOff val="80000"/>
                  </a:schemeClr>
                </a:solidFill>
              </a:rPr>
              <a:t>"</a:t>
            </a:r>
            <a:br>
              <a:rPr lang="en-US" sz="2900" dirty="0" smtClean="0">
                <a:solidFill>
                  <a:schemeClr val="accent5">
                    <a:lumMod val="20000"/>
                    <a:lumOff val="80000"/>
                  </a:schemeClr>
                </a:solidFill>
              </a:rPr>
            </a:br>
            <a:r>
              <a:rPr lang="en-US" sz="2900" dirty="0" smtClean="0">
                <a:solidFill>
                  <a:schemeClr val="accent5">
                    <a:lumMod val="20000"/>
                    <a:lumOff val="80000"/>
                  </a:schemeClr>
                </a:solidFill>
              </a:rPr>
              <a:t>action </a:t>
            </a:r>
            <a:r>
              <a:rPr lang="en-US" sz="2900" dirty="0"/>
              <a:t>at the end of the </a:t>
            </a:r>
            <a:r>
              <a:rPr lang="en-US" sz="2900" dirty="0" smtClean="0"/>
              <a:t>development</a:t>
            </a:r>
            <a:endParaRPr lang="en-US" sz="2900" dirty="0"/>
          </a:p>
          <a:p>
            <a:pPr lvl="1">
              <a:lnSpc>
                <a:spcPct val="100000"/>
              </a:lnSpc>
            </a:pP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a:t>
            </a:fld>
            <a:endParaRPr lang="en-US" dirty="0"/>
          </a:p>
        </p:txBody>
      </p:sp>
      <p:pic>
        <p:nvPicPr>
          <p:cNvPr id="1026"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039461" y="5118846"/>
            <a:ext cx="1772391" cy="1237129"/>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21464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Sprint </a:t>
            </a:r>
            <a:r>
              <a:rPr lang="en-US" dirty="0" smtClean="0"/>
              <a:t>Backlog</a:t>
            </a:r>
            <a:endParaRPr lang="en-US" dirty="0"/>
          </a:p>
        </p:txBody>
      </p:sp>
      <p:sp>
        <p:nvSpPr>
          <p:cNvPr id="3" name="Content Placeholder 2"/>
          <p:cNvSpPr>
            <a:spLocks noGrp="1"/>
          </p:cNvSpPr>
          <p:nvPr>
            <p:ph idx="1"/>
          </p:nvPr>
        </p:nvSpPr>
        <p:spPr/>
        <p:txBody>
          <a:bodyPr/>
          <a:lstStyle/>
          <a:p>
            <a:pPr>
              <a:lnSpc>
                <a:spcPct val="100000"/>
              </a:lnSpc>
            </a:pPr>
            <a:r>
              <a:rPr lang="en-US" dirty="0" smtClean="0"/>
              <a:t>The </a:t>
            </a:r>
            <a:r>
              <a:rPr lang="en-US" dirty="0"/>
              <a:t>list of </a:t>
            </a:r>
            <a:r>
              <a:rPr lang="en-US" dirty="0">
                <a:solidFill>
                  <a:schemeClr val="accent5">
                    <a:lumMod val="20000"/>
                    <a:lumOff val="80000"/>
                  </a:schemeClr>
                </a:solidFill>
              </a:rPr>
              <a:t>work</a:t>
            </a:r>
            <a:r>
              <a:rPr lang="en-US" dirty="0"/>
              <a:t> the team must address during the next </a:t>
            </a:r>
            <a:r>
              <a:rPr lang="en-US" dirty="0" smtClean="0"/>
              <a:t>sprint</a:t>
            </a:r>
          </a:p>
          <a:p>
            <a:pPr>
              <a:lnSpc>
                <a:spcPct val="100000"/>
              </a:lnSpc>
            </a:pPr>
            <a:r>
              <a:rPr lang="en-US" dirty="0"/>
              <a:t>Features are broken down into </a:t>
            </a:r>
            <a:r>
              <a:rPr lang="en-US" dirty="0" smtClean="0">
                <a:solidFill>
                  <a:schemeClr val="accent5">
                    <a:lumMod val="20000"/>
                    <a:lumOff val="80000"/>
                  </a:schemeClr>
                </a:solidFill>
              </a:rPr>
              <a:t>tasks</a:t>
            </a:r>
          </a:p>
          <a:p>
            <a:pPr marL="577850" lvl="1" indent="-220663">
              <a:lnSpc>
                <a:spcPct val="100000"/>
              </a:lnSpc>
            </a:pPr>
            <a:r>
              <a:rPr lang="en-US" dirty="0"/>
              <a:t>B</a:t>
            </a:r>
            <a:r>
              <a:rPr lang="en-US" dirty="0" smtClean="0"/>
              <a:t>etween </a:t>
            </a:r>
            <a:r>
              <a:rPr lang="en-US" dirty="0"/>
              <a:t>four and sixteen hours of </a:t>
            </a:r>
            <a:r>
              <a:rPr lang="en-US" dirty="0" smtClean="0"/>
              <a:t>work</a:t>
            </a:r>
          </a:p>
          <a:p>
            <a:pPr>
              <a:lnSpc>
                <a:spcPct val="100000"/>
              </a:lnSpc>
            </a:pPr>
            <a:r>
              <a:rPr lang="en-US" dirty="0"/>
              <a:t>Tasks on the sprint backlog are </a:t>
            </a:r>
            <a:r>
              <a:rPr lang="en-US" dirty="0">
                <a:solidFill>
                  <a:schemeClr val="accent5">
                    <a:lumMod val="20000"/>
                    <a:lumOff val="80000"/>
                  </a:schemeClr>
                </a:solidFill>
              </a:rPr>
              <a:t>never </a:t>
            </a:r>
            <a:r>
              <a:rPr lang="en-US" dirty="0" smtClean="0">
                <a:solidFill>
                  <a:schemeClr val="accent5">
                    <a:lumMod val="20000"/>
                    <a:lumOff val="80000"/>
                  </a:schemeClr>
                </a:solidFill>
              </a:rPr>
              <a:t>assigned</a:t>
            </a:r>
          </a:p>
          <a:p>
            <a:pPr>
              <a:lnSpc>
                <a:spcPct val="100000"/>
              </a:lnSpc>
            </a:pPr>
            <a:r>
              <a:rPr lang="en-US" dirty="0" smtClean="0">
                <a:solidFill>
                  <a:srgbClr val="EBFFDC"/>
                </a:solidFill>
              </a:rPr>
              <a:t>In terms of weeks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80</a:t>
            </a:fld>
            <a:endParaRPr lang="en-US" dirty="0"/>
          </a:p>
        </p:txBody>
      </p:sp>
      <p:grpSp>
        <p:nvGrpSpPr>
          <p:cNvPr id="28" name="Group 27"/>
          <p:cNvGrpSpPr/>
          <p:nvPr/>
        </p:nvGrpSpPr>
        <p:grpSpPr>
          <a:xfrm>
            <a:off x="1143000" y="4724400"/>
            <a:ext cx="7616825" cy="1858962"/>
            <a:chOff x="1143000" y="4724400"/>
            <a:chExt cx="7616825" cy="1858962"/>
          </a:xfrm>
        </p:grpSpPr>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267200" y="4724400"/>
              <a:ext cx="4492625" cy="1858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7" name="Group 26"/>
            <p:cNvGrpSpPr/>
            <p:nvPr/>
          </p:nvGrpSpPr>
          <p:grpSpPr>
            <a:xfrm>
              <a:off x="1143000" y="5070021"/>
              <a:ext cx="4953000" cy="1368879"/>
              <a:chOff x="1143000" y="5070021"/>
              <a:chExt cx="4953000" cy="1368879"/>
            </a:xfrm>
          </p:grpSpPr>
          <p:sp>
            <p:nvSpPr>
              <p:cNvPr id="8" name="Rounded Rectangle 7"/>
              <p:cNvSpPr/>
              <p:nvPr/>
            </p:nvSpPr>
            <p:spPr>
              <a:xfrm>
                <a:off x="1143000" y="5257800"/>
                <a:ext cx="1981200" cy="11811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The sprint backlog</a:t>
                </a:r>
                <a:endParaRPr lang="en-US" dirty="0">
                  <a:solidFill>
                    <a:schemeClr val="bg1"/>
                  </a:solidFill>
                </a:endParaRPr>
              </a:p>
            </p:txBody>
          </p:sp>
          <p:cxnSp>
            <p:nvCxnSpPr>
              <p:cNvPr id="11" name="Straight Arrow Connector 10"/>
              <p:cNvCxnSpPr/>
              <p:nvPr/>
            </p:nvCxnSpPr>
            <p:spPr>
              <a:xfrm>
                <a:off x="6096000" y="5070021"/>
                <a:ext cx="0" cy="779690"/>
              </a:xfrm>
              <a:prstGeom prst="straightConnector1">
                <a:avLst/>
              </a:prstGeom>
              <a:ln w="50800">
                <a:solidFill>
                  <a:srgbClr val="FFFFFF"/>
                </a:solidFill>
                <a:tailEnd type="arrow"/>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8" idx="3"/>
              </p:cNvCxnSpPr>
              <p:nvPr/>
            </p:nvCxnSpPr>
            <p:spPr>
              <a:xfrm flipV="1">
                <a:off x="3124200" y="5084535"/>
                <a:ext cx="2971800" cy="763815"/>
              </a:xfrm>
              <a:prstGeom prst="bentConnector3">
                <a:avLst>
                  <a:gd name="adj1" fmla="val 29976"/>
                </a:avLst>
              </a:prstGeom>
              <a:ln w="50800">
                <a:solidFill>
                  <a:srgbClr val="FFFFFF"/>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81759421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Sprint </a:t>
            </a:r>
            <a:r>
              <a:rPr lang="en-US" dirty="0" smtClean="0"/>
              <a:t>Backlog (2)</a:t>
            </a:r>
            <a:endParaRPr lang="en-US" dirty="0"/>
          </a:p>
        </p:txBody>
      </p:sp>
      <p:sp>
        <p:nvSpPr>
          <p:cNvPr id="3" name="Content Placeholder 2"/>
          <p:cNvSpPr>
            <a:spLocks noGrp="1"/>
          </p:cNvSpPr>
          <p:nvPr>
            <p:ph idx="1"/>
          </p:nvPr>
        </p:nvSpPr>
        <p:spPr/>
        <p:txBody>
          <a:bodyPr/>
          <a:lstStyle/>
          <a:p>
            <a:pPr>
              <a:lnSpc>
                <a:spcPct val="100000"/>
              </a:lnSpc>
            </a:pPr>
            <a:r>
              <a:rPr lang="en-US" dirty="0" smtClean="0"/>
              <a:t>Often </a:t>
            </a:r>
            <a:r>
              <a:rPr lang="en-US" dirty="0"/>
              <a:t>an accompanying </a:t>
            </a:r>
            <a:r>
              <a:rPr lang="en-US" dirty="0">
                <a:solidFill>
                  <a:schemeClr val="accent5">
                    <a:lumMod val="20000"/>
                    <a:lumOff val="80000"/>
                  </a:schemeClr>
                </a:solidFill>
              </a:rPr>
              <a:t>task board </a:t>
            </a:r>
            <a:r>
              <a:rPr lang="en-US" dirty="0"/>
              <a:t>is used to see and change the state of the tasks </a:t>
            </a:r>
            <a:endParaRPr lang="en-US" dirty="0" smtClean="0"/>
          </a:p>
          <a:p>
            <a:pPr lvl="1">
              <a:lnSpc>
                <a:spcPct val="100000"/>
              </a:lnSpc>
            </a:pPr>
            <a:r>
              <a:rPr lang="en-US" dirty="0" smtClean="0"/>
              <a:t>Labels are used like </a:t>
            </a:r>
            <a:r>
              <a:rPr lang="en-US" dirty="0"/>
              <a:t>“</a:t>
            </a:r>
            <a:r>
              <a:rPr lang="en-US" dirty="0">
                <a:solidFill>
                  <a:schemeClr val="accent5">
                    <a:lumMod val="20000"/>
                    <a:lumOff val="80000"/>
                  </a:schemeClr>
                </a:solidFill>
              </a:rPr>
              <a:t>to do</a:t>
            </a:r>
            <a:r>
              <a:rPr lang="en-US" dirty="0"/>
              <a:t>”, “</a:t>
            </a:r>
            <a:r>
              <a:rPr lang="en-US" dirty="0">
                <a:solidFill>
                  <a:schemeClr val="accent5">
                    <a:lumMod val="20000"/>
                    <a:lumOff val="80000"/>
                  </a:schemeClr>
                </a:solidFill>
              </a:rPr>
              <a:t>in progress</a:t>
            </a:r>
            <a:r>
              <a:rPr lang="en-US" dirty="0"/>
              <a:t>” and “</a:t>
            </a:r>
            <a:r>
              <a:rPr lang="en-US" dirty="0">
                <a:solidFill>
                  <a:schemeClr val="accent5">
                    <a:lumMod val="20000"/>
                    <a:lumOff val="80000"/>
                  </a:schemeClr>
                </a:solidFill>
              </a:rPr>
              <a:t>done</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81</a:t>
            </a:fld>
            <a:endParaRPr lang="en-US" dirty="0"/>
          </a:p>
        </p:txBody>
      </p:sp>
      <p:pic>
        <p:nvPicPr>
          <p:cNvPr id="5123" name="Picture 3" descr="C:\Users\ogeorgiev\Desktop\Summer-of-Bob1.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2819400" y="2819400"/>
            <a:ext cx="5373000" cy="36576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236894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Sample </a:t>
            </a:r>
            <a:r>
              <a:rPr lang="en-US" dirty="0" smtClean="0"/>
              <a:t>Sprint Backlog</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82</a:t>
            </a:fld>
            <a:endParaRPr lang="en-US" dirty="0"/>
          </a:p>
        </p:txBody>
      </p:sp>
      <p:graphicFrame>
        <p:nvGraphicFramePr>
          <p:cNvPr id="5" name="Group 134"/>
          <p:cNvGraphicFramePr>
            <a:graphicFrameLocks/>
          </p:cNvGraphicFramePr>
          <p:nvPr>
            <p:extLst/>
          </p:nvPr>
        </p:nvGraphicFramePr>
        <p:xfrm>
          <a:off x="295704" y="1676400"/>
          <a:ext cx="8552592" cy="4089934"/>
        </p:xfrm>
        <a:graphic>
          <a:graphicData uri="http://schemas.openxmlformats.org/drawingml/2006/table">
            <a:tbl>
              <a:tblPr/>
              <a:tblGrid>
                <a:gridCol w="2400300"/>
                <a:gridCol w="1456055"/>
                <a:gridCol w="980630"/>
                <a:gridCol w="990600"/>
                <a:gridCol w="914400"/>
                <a:gridCol w="914400"/>
                <a:gridCol w="896207"/>
              </a:tblGrid>
              <a:tr h="615214">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lang="en-US" sz="2200" b="1" kern="1200" dirty="0" smtClean="0">
                          <a:solidFill>
                            <a:srgbClr val="EBFFD2"/>
                          </a:solidFill>
                          <a:effectLst>
                            <a:outerShdw blurRad="38100" dist="38100" dir="2700000" algn="tl">
                              <a:srgbClr val="000000">
                                <a:alpha val="43137"/>
                              </a:srgbClr>
                            </a:outerShdw>
                          </a:effectLst>
                          <a:latin typeface="+mn-lt"/>
                          <a:ea typeface="+mn-ea"/>
                          <a:cs typeface="+mn-cs"/>
                        </a:rPr>
                        <a:t>Backlog item</a:t>
                      </a: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lang="en-US" sz="2200" b="1" kern="1200" dirty="0" smtClean="0">
                          <a:solidFill>
                            <a:srgbClr val="EBFFD2"/>
                          </a:solidFill>
                          <a:effectLst>
                            <a:outerShdw blurRad="38100" dist="38100" dir="2700000" algn="tl">
                              <a:srgbClr val="000000">
                                <a:alpha val="43137"/>
                              </a:srgbClr>
                            </a:outerShdw>
                          </a:effectLst>
                          <a:latin typeface="+mn-lt"/>
                          <a:ea typeface="+mn-ea"/>
                          <a:cs typeface="+mn-cs"/>
                        </a:rPr>
                        <a:t>Status</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lang="en-US" sz="2200" b="1" kern="1200" dirty="0" smtClean="0">
                          <a:solidFill>
                            <a:srgbClr val="EBFFD2"/>
                          </a:solidFill>
                          <a:effectLst>
                            <a:outerShdw blurRad="38100" dist="38100" dir="2700000" algn="tl">
                              <a:srgbClr val="000000">
                                <a:alpha val="43137"/>
                              </a:srgbClr>
                            </a:outerShdw>
                          </a:effectLst>
                          <a:latin typeface="+mn-lt"/>
                          <a:ea typeface="+mn-ea"/>
                          <a:cs typeface="+mn-cs"/>
                        </a:rPr>
                        <a:t>Day</a:t>
                      </a:r>
                      <a:r>
                        <a:rPr lang="en-US" sz="2200" b="1" kern="1200" baseline="0" dirty="0" smtClean="0">
                          <a:solidFill>
                            <a:srgbClr val="EBFFD2"/>
                          </a:solidFill>
                          <a:effectLst>
                            <a:outerShdw blurRad="38100" dist="38100" dir="2700000" algn="tl">
                              <a:srgbClr val="000000">
                                <a:alpha val="43137"/>
                              </a:srgbClr>
                            </a:outerShdw>
                          </a:effectLst>
                          <a:latin typeface="+mn-lt"/>
                          <a:ea typeface="+mn-ea"/>
                          <a:cs typeface="+mn-cs"/>
                        </a:rPr>
                        <a:t> </a:t>
                      </a:r>
                      <a:r>
                        <a:rPr lang="en-US" sz="2200" b="1" kern="1200" dirty="0" smtClean="0">
                          <a:solidFill>
                            <a:srgbClr val="EBFFD2"/>
                          </a:solidFill>
                          <a:effectLst>
                            <a:outerShdw blurRad="38100" dist="38100" dir="2700000" algn="tl">
                              <a:srgbClr val="000000">
                                <a:alpha val="43137"/>
                              </a:srgbClr>
                            </a:outerShdw>
                          </a:effectLst>
                          <a:latin typeface="+mn-lt"/>
                          <a:ea typeface="+mn-ea"/>
                          <a:cs typeface="+mn-cs"/>
                        </a:rPr>
                        <a:t>1</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200" b="1" kern="1200" dirty="0" smtClean="0">
                          <a:solidFill>
                            <a:srgbClr val="EBFFD2"/>
                          </a:solidFill>
                          <a:effectLst>
                            <a:outerShdw blurRad="38100" dist="38100" dir="2700000" algn="tl">
                              <a:srgbClr val="000000">
                                <a:alpha val="43137"/>
                              </a:srgbClr>
                            </a:outerShdw>
                          </a:effectLst>
                          <a:latin typeface="+mn-lt"/>
                          <a:ea typeface="+mn-ea"/>
                          <a:cs typeface="+mn-cs"/>
                        </a:rPr>
                        <a:t>Day</a:t>
                      </a:r>
                      <a:r>
                        <a:rPr lang="en-US" sz="2200" b="1" kern="1200" baseline="0" dirty="0" smtClean="0">
                          <a:solidFill>
                            <a:srgbClr val="EBFFD2"/>
                          </a:solidFill>
                          <a:effectLst>
                            <a:outerShdw blurRad="38100" dist="38100" dir="2700000" algn="tl">
                              <a:srgbClr val="000000">
                                <a:alpha val="43137"/>
                              </a:srgbClr>
                            </a:outerShdw>
                          </a:effectLst>
                          <a:latin typeface="+mn-lt"/>
                          <a:ea typeface="+mn-ea"/>
                          <a:cs typeface="+mn-cs"/>
                        </a:rPr>
                        <a:t> 2</a:t>
                      </a:r>
                      <a:endParaRPr lang="en-US" sz="2200" b="1" kern="1200" dirty="0" smtClean="0">
                        <a:solidFill>
                          <a:srgbClr val="EBFFD2"/>
                        </a:solidFill>
                        <a:effectLst>
                          <a:outerShdw blurRad="38100" dist="38100" dir="2700000" algn="tl">
                            <a:srgbClr val="000000">
                              <a:alpha val="43137"/>
                            </a:srgbClr>
                          </a:outerShdw>
                        </a:effectLst>
                        <a:latin typeface="+mn-lt"/>
                        <a:ea typeface="+mn-ea"/>
                        <a:cs typeface="+mn-cs"/>
                      </a:endParaRP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200" b="1" kern="1200" dirty="0" smtClean="0">
                          <a:solidFill>
                            <a:srgbClr val="EBFFD2"/>
                          </a:solidFill>
                          <a:effectLst>
                            <a:outerShdw blurRad="38100" dist="38100" dir="2700000" algn="tl">
                              <a:srgbClr val="000000">
                                <a:alpha val="43137"/>
                              </a:srgbClr>
                            </a:outerShdw>
                          </a:effectLst>
                          <a:latin typeface="+mn-lt"/>
                          <a:ea typeface="+mn-ea"/>
                          <a:cs typeface="+mn-cs"/>
                        </a:rPr>
                        <a:t>Day</a:t>
                      </a:r>
                      <a:r>
                        <a:rPr lang="en-US" sz="2200" b="1" kern="1200" baseline="0" dirty="0" smtClean="0">
                          <a:solidFill>
                            <a:srgbClr val="EBFFD2"/>
                          </a:solidFill>
                          <a:effectLst>
                            <a:outerShdw blurRad="38100" dist="38100" dir="2700000" algn="tl">
                              <a:srgbClr val="000000">
                                <a:alpha val="43137"/>
                              </a:srgbClr>
                            </a:outerShdw>
                          </a:effectLst>
                          <a:latin typeface="+mn-lt"/>
                          <a:ea typeface="+mn-ea"/>
                          <a:cs typeface="+mn-cs"/>
                        </a:rPr>
                        <a:t> 3</a:t>
                      </a:r>
                      <a:endParaRPr lang="en-US" sz="2200" b="1" kern="1200" dirty="0" smtClean="0">
                        <a:solidFill>
                          <a:srgbClr val="EBFFD2"/>
                        </a:solidFill>
                        <a:effectLst>
                          <a:outerShdw blurRad="38100" dist="38100" dir="2700000" algn="tl">
                            <a:srgbClr val="000000">
                              <a:alpha val="43137"/>
                            </a:srgbClr>
                          </a:outerShdw>
                        </a:effectLst>
                        <a:latin typeface="+mn-lt"/>
                        <a:ea typeface="+mn-ea"/>
                        <a:cs typeface="+mn-cs"/>
                      </a:endParaRP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200" b="1" kern="1200" dirty="0" smtClean="0">
                          <a:solidFill>
                            <a:srgbClr val="EBFFD2"/>
                          </a:solidFill>
                          <a:effectLst>
                            <a:outerShdw blurRad="38100" dist="38100" dir="2700000" algn="tl">
                              <a:srgbClr val="000000">
                                <a:alpha val="43137"/>
                              </a:srgbClr>
                            </a:outerShdw>
                          </a:effectLst>
                          <a:latin typeface="+mn-lt"/>
                          <a:ea typeface="+mn-ea"/>
                          <a:cs typeface="+mn-cs"/>
                        </a:rPr>
                        <a:t>Day</a:t>
                      </a:r>
                      <a:r>
                        <a:rPr lang="en-US" sz="2200" b="1" kern="1200" baseline="0" dirty="0" smtClean="0">
                          <a:solidFill>
                            <a:srgbClr val="EBFFD2"/>
                          </a:solidFill>
                          <a:effectLst>
                            <a:outerShdw blurRad="38100" dist="38100" dir="2700000" algn="tl">
                              <a:srgbClr val="000000">
                                <a:alpha val="43137"/>
                              </a:srgbClr>
                            </a:outerShdw>
                          </a:effectLst>
                          <a:latin typeface="+mn-lt"/>
                          <a:ea typeface="+mn-ea"/>
                          <a:cs typeface="+mn-cs"/>
                        </a:rPr>
                        <a:t> 4</a:t>
                      </a:r>
                      <a:endParaRPr lang="en-US" sz="2200" b="1" kern="1200" dirty="0" smtClean="0">
                        <a:solidFill>
                          <a:srgbClr val="EBFFD2"/>
                        </a:solidFill>
                        <a:effectLst>
                          <a:outerShdw blurRad="38100" dist="38100" dir="2700000" algn="tl">
                            <a:srgbClr val="000000">
                              <a:alpha val="43137"/>
                            </a:srgbClr>
                          </a:outerShdw>
                        </a:effectLst>
                        <a:latin typeface="+mn-lt"/>
                        <a:ea typeface="+mn-ea"/>
                        <a:cs typeface="+mn-cs"/>
                      </a:endParaRP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200" b="1" kern="1200" dirty="0" smtClean="0">
                          <a:solidFill>
                            <a:srgbClr val="EBFFD2"/>
                          </a:solidFill>
                          <a:effectLst>
                            <a:outerShdw blurRad="38100" dist="38100" dir="2700000" algn="tl">
                              <a:srgbClr val="000000">
                                <a:alpha val="43137"/>
                              </a:srgbClr>
                            </a:outerShdw>
                          </a:effectLst>
                          <a:latin typeface="+mn-lt"/>
                          <a:ea typeface="+mn-ea"/>
                          <a:cs typeface="+mn-cs"/>
                        </a:rPr>
                        <a:t>Day</a:t>
                      </a:r>
                      <a:r>
                        <a:rPr lang="en-US" sz="2200" b="1" kern="1200" baseline="0" dirty="0" smtClean="0">
                          <a:solidFill>
                            <a:srgbClr val="EBFFD2"/>
                          </a:solidFill>
                          <a:effectLst>
                            <a:outerShdw blurRad="38100" dist="38100" dir="2700000" algn="tl">
                              <a:srgbClr val="000000">
                                <a:alpha val="43137"/>
                              </a:srgbClr>
                            </a:outerShdw>
                          </a:effectLst>
                          <a:latin typeface="+mn-lt"/>
                          <a:ea typeface="+mn-ea"/>
                          <a:cs typeface="+mn-cs"/>
                        </a:rPr>
                        <a:t> 5</a:t>
                      </a:r>
                      <a:endParaRPr lang="en-US" sz="2200" b="1" kern="1200" dirty="0" smtClean="0">
                        <a:solidFill>
                          <a:srgbClr val="EBFFD2"/>
                        </a:solidFill>
                        <a:effectLst>
                          <a:outerShdw blurRad="38100" dist="38100" dir="2700000" algn="tl">
                            <a:srgbClr val="000000">
                              <a:alpha val="43137"/>
                            </a:srgbClr>
                          </a:outerShdw>
                        </a:effectLst>
                        <a:latin typeface="+mn-lt"/>
                        <a:ea typeface="+mn-ea"/>
                        <a:cs typeface="+mn-cs"/>
                      </a:endParaRP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r>
              <a:tr h="451586">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Code the user interface</a:t>
                      </a: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Completed</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20</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10</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0</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0</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0</a:t>
                      </a: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4572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Code the middle tier</a:t>
                      </a: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Not </a:t>
                      </a:r>
                    </a:p>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Started</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8</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8</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8</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8</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8</a:t>
                      </a: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Test the middle tier</a:t>
                      </a: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In Progress</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24</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20</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30</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25</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20</a:t>
                      </a: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4572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Write online help</a:t>
                      </a: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Completed</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12</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12</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12</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12</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0</a:t>
                      </a: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Write the foo class</a:t>
                      </a: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Completed</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12</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0</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0</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0</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0</a:t>
                      </a: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Add error logging</a:t>
                      </a: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Not </a:t>
                      </a:r>
                    </a:p>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Started</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8</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8</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8</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8</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8</a:t>
                      </a: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181028861"/>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Sprint Burn Down Chart</a:t>
            </a:r>
            <a:endParaRPr lang="en-US" dirty="0"/>
          </a:p>
        </p:txBody>
      </p:sp>
      <p:sp>
        <p:nvSpPr>
          <p:cNvPr id="3" name="Content Placeholder 2"/>
          <p:cNvSpPr>
            <a:spLocks noGrp="1"/>
          </p:cNvSpPr>
          <p:nvPr>
            <p:ph idx="1"/>
          </p:nvPr>
        </p:nvSpPr>
        <p:spPr/>
        <p:txBody>
          <a:bodyPr/>
          <a:lstStyle/>
          <a:p>
            <a:pPr>
              <a:lnSpc>
                <a:spcPct val="100000"/>
              </a:lnSpc>
            </a:pPr>
            <a:r>
              <a:rPr lang="en-US" dirty="0"/>
              <a:t>The </a:t>
            </a:r>
            <a:r>
              <a:rPr lang="en-US" dirty="0">
                <a:solidFill>
                  <a:schemeClr val="accent5">
                    <a:lumMod val="20000"/>
                    <a:lumOff val="80000"/>
                  </a:schemeClr>
                </a:solidFill>
              </a:rPr>
              <a:t>sprint</a:t>
            </a:r>
            <a:r>
              <a:rPr lang="en-US" dirty="0"/>
              <a:t> </a:t>
            </a:r>
            <a:r>
              <a:rPr lang="en-US" dirty="0">
                <a:solidFill>
                  <a:schemeClr val="accent5">
                    <a:lumMod val="20000"/>
                    <a:lumOff val="80000"/>
                  </a:schemeClr>
                </a:solidFill>
              </a:rPr>
              <a:t>burn down chart </a:t>
            </a:r>
            <a:r>
              <a:rPr lang="en-US" dirty="0"/>
              <a:t>is a publicly displayed chart </a:t>
            </a:r>
            <a:endParaRPr lang="en-US" dirty="0" smtClean="0"/>
          </a:p>
          <a:p>
            <a:pPr lvl="1">
              <a:lnSpc>
                <a:spcPct val="100000"/>
              </a:lnSpc>
            </a:pPr>
            <a:r>
              <a:rPr lang="en-US" dirty="0"/>
              <a:t>Shows remaining work in the sprint </a:t>
            </a:r>
            <a:r>
              <a:rPr lang="en-US" dirty="0" smtClean="0"/>
              <a:t>backlog</a:t>
            </a:r>
          </a:p>
          <a:p>
            <a:pPr>
              <a:lnSpc>
                <a:spcPct val="100000"/>
              </a:lnSpc>
            </a:pPr>
            <a:r>
              <a:rPr lang="en-US" dirty="0" smtClean="0"/>
              <a:t>Updated </a:t>
            </a:r>
            <a:r>
              <a:rPr lang="en-US" dirty="0"/>
              <a:t>every day, it gives a simple view of the </a:t>
            </a:r>
            <a:r>
              <a:rPr lang="en-US" dirty="0">
                <a:solidFill>
                  <a:schemeClr val="accent5">
                    <a:lumMod val="20000"/>
                    <a:lumOff val="80000"/>
                  </a:schemeClr>
                </a:solidFill>
              </a:rPr>
              <a:t>sprint </a:t>
            </a:r>
            <a:r>
              <a:rPr lang="en-US" dirty="0" smtClean="0">
                <a:solidFill>
                  <a:schemeClr val="accent5">
                    <a:lumMod val="20000"/>
                    <a:lumOff val="80000"/>
                  </a:schemeClr>
                </a:solidFill>
              </a:rPr>
              <a:t>progress</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83</a:t>
            </a:fld>
            <a:endParaRPr lang="en-US" dirty="0"/>
          </a:p>
        </p:txBody>
      </p:sp>
      <p:pic>
        <p:nvPicPr>
          <p:cNvPr id="28674"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648200" y="3810000"/>
            <a:ext cx="3186112" cy="231778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8527734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Sample Burn Down Chart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84</a:t>
            </a:fld>
            <a:endParaRPr lang="en-US" dirty="0"/>
          </a:p>
        </p:txBody>
      </p:sp>
      <p:pic>
        <p:nvPicPr>
          <p:cNvPr id="3074" name="Picture 2" descr="C:\Users\ogeorgiev\Desktop\800px-SampleBurndownChart.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28600" y="1219200"/>
            <a:ext cx="8686800" cy="4745164"/>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77223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Bug Backlog</a:t>
            </a:r>
            <a:endParaRPr lang="en-US" dirty="0"/>
          </a:p>
        </p:txBody>
      </p:sp>
      <p:sp>
        <p:nvSpPr>
          <p:cNvPr id="3" name="Content Placeholder 2"/>
          <p:cNvSpPr>
            <a:spLocks noGrp="1"/>
          </p:cNvSpPr>
          <p:nvPr>
            <p:ph idx="1"/>
          </p:nvPr>
        </p:nvSpPr>
        <p:spPr/>
        <p:txBody>
          <a:bodyPr/>
          <a:lstStyle/>
          <a:p>
            <a:r>
              <a:rPr lang="en-US" dirty="0" smtClean="0"/>
              <a:t>A </a:t>
            </a:r>
            <a:r>
              <a:rPr lang="en-US" dirty="0" smtClean="0">
                <a:solidFill>
                  <a:schemeClr val="accent6">
                    <a:lumMod val="20000"/>
                    <a:lumOff val="80000"/>
                  </a:schemeClr>
                </a:solidFill>
              </a:rPr>
              <a:t>type of backlog </a:t>
            </a:r>
            <a:r>
              <a:rPr lang="en-US" dirty="0" smtClean="0"/>
              <a:t>which includes bugs only</a:t>
            </a:r>
          </a:p>
          <a:p>
            <a:r>
              <a:rPr lang="en-US" dirty="0" smtClean="0"/>
              <a:t>Can be part of the Product Backlog</a:t>
            </a:r>
          </a:p>
          <a:p>
            <a:r>
              <a:rPr lang="en-US" dirty="0" smtClean="0"/>
              <a:t>Bugs are listed by their </a:t>
            </a:r>
            <a:r>
              <a:rPr lang="en-US" dirty="0" smtClean="0">
                <a:solidFill>
                  <a:schemeClr val="accent6">
                    <a:lumMod val="20000"/>
                    <a:lumOff val="80000"/>
                  </a:schemeClr>
                </a:solidFill>
              </a:rPr>
              <a:t>priority</a:t>
            </a:r>
          </a:p>
          <a:p>
            <a:r>
              <a:rPr lang="en-US" dirty="0" smtClean="0"/>
              <a:t>Includes bugs reported by customers</a:t>
            </a:r>
          </a:p>
          <a:p>
            <a:r>
              <a:rPr lang="en-US" dirty="0" smtClean="0"/>
              <a:t>Bugs are prioritized by Product Owner (may be supported by QA lead)</a:t>
            </a:r>
          </a:p>
          <a:p>
            <a:pPr marL="0" indent="0">
              <a:buNone/>
            </a:pP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85</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724400"/>
            <a:ext cx="8534400" cy="1678782"/>
          </a:xfrm>
          <a:prstGeom prst="rect">
            <a:avLst/>
          </a:prstGeom>
          <a:noFill/>
          <a:ln>
            <a:noFill/>
          </a:ln>
          <a:effectLst>
            <a:glow rad="101600">
              <a:schemeClr val="tx1">
                <a:alpha val="40000"/>
              </a:schemeClr>
            </a:glow>
            <a:outerShdw dist="35921" dir="2700000" algn="ctr" rotWithShape="0">
              <a:schemeClr val="bg2"/>
            </a:outerShdw>
          </a:effectLst>
        </p:spPr>
      </p:pic>
    </p:spTree>
    <p:extLst>
      <p:ext uri="{BB962C8B-B14F-4D97-AF65-F5344CB8AC3E}">
        <p14:creationId xmlns:p14="http://schemas.microsoft.com/office/powerpoint/2010/main" val="10166005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Backlog</a:t>
            </a:r>
            <a:endParaRPr lang="en-US" dirty="0"/>
          </a:p>
        </p:txBody>
      </p:sp>
      <p:sp>
        <p:nvSpPr>
          <p:cNvPr id="3" name="Content Placeholder 2"/>
          <p:cNvSpPr>
            <a:spLocks noGrp="1"/>
          </p:cNvSpPr>
          <p:nvPr>
            <p:ph idx="1"/>
          </p:nvPr>
        </p:nvSpPr>
        <p:spPr/>
        <p:txBody>
          <a:bodyPr/>
          <a:lstStyle/>
          <a:p>
            <a:r>
              <a:rPr lang="en-US" dirty="0" smtClean="0"/>
              <a:t>Created by the Team </a:t>
            </a:r>
          </a:p>
          <a:p>
            <a:r>
              <a:rPr lang="en-US" dirty="0" smtClean="0"/>
              <a:t>Represents leftover work that team should do</a:t>
            </a:r>
          </a:p>
          <a:p>
            <a:r>
              <a:rPr lang="en-US" dirty="0">
                <a:effectLst/>
              </a:rPr>
              <a:t>It’s a list of “want to do”, and not a </a:t>
            </a:r>
            <a:r>
              <a:rPr lang="en-US" dirty="0" smtClean="0">
                <a:effectLst/>
              </a:rPr>
              <a:t>commitment</a:t>
            </a:r>
            <a:endParaRPr lang="en-US" dirty="0">
              <a:effectLst/>
            </a:endParaRPr>
          </a:p>
          <a:p>
            <a:r>
              <a:rPr lang="en-US" dirty="0">
                <a:effectLst/>
              </a:rPr>
              <a:t>Items can be estimated (preferable) or </a:t>
            </a:r>
            <a:r>
              <a:rPr lang="en-US" dirty="0" smtClean="0">
                <a:effectLst/>
              </a:rPr>
              <a:t>not</a:t>
            </a:r>
          </a:p>
          <a:p>
            <a:r>
              <a:rPr lang="en-US" dirty="0">
                <a:effectLst/>
              </a:rPr>
              <a:t>It has a single owner – the team’s Product </a:t>
            </a:r>
            <a:r>
              <a:rPr lang="en-US" dirty="0" smtClean="0">
                <a:effectLst/>
              </a:rPr>
              <a:t>Owner</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86</a:t>
            </a:fld>
            <a:endParaRPr lang="en-US" dirty="0"/>
          </a:p>
        </p:txBody>
      </p:sp>
      <p:pic>
        <p:nvPicPr>
          <p:cNvPr id="2050" name="Picture 2" descr="C:\Users\borisova\Desktop\Team-Yello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4695825"/>
            <a:ext cx="3581400" cy="20574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8177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Scrum Practices</a:t>
            </a:r>
            <a:endParaRPr lang="en-US" dirty="0"/>
          </a:p>
        </p:txBody>
      </p:sp>
      <p:sp>
        <p:nvSpPr>
          <p:cNvPr id="3" name="Content Placeholder 2"/>
          <p:cNvSpPr>
            <a:spLocks noGrp="1"/>
          </p:cNvSpPr>
          <p:nvPr>
            <p:ph idx="1"/>
          </p:nvPr>
        </p:nvSpPr>
        <p:spPr/>
        <p:txBody>
          <a:bodyPr/>
          <a:lstStyle/>
          <a:p>
            <a:pPr>
              <a:lnSpc>
                <a:spcPct val="100000"/>
              </a:lnSpc>
            </a:pPr>
            <a:r>
              <a:rPr lang="en-US" dirty="0" smtClean="0">
                <a:solidFill>
                  <a:schemeClr val="accent5">
                    <a:lumMod val="20000"/>
                    <a:lumOff val="80000"/>
                  </a:schemeClr>
                </a:solidFill>
              </a:rPr>
              <a:t>Sprint Planning Meeting</a:t>
            </a:r>
          </a:p>
          <a:p>
            <a:pPr marL="577850" lvl="1" indent="-220663">
              <a:lnSpc>
                <a:spcPct val="100000"/>
              </a:lnSpc>
            </a:pPr>
            <a:r>
              <a:rPr lang="en-US" dirty="0" smtClean="0"/>
              <a:t>At the beginning of the sprint cycle</a:t>
            </a:r>
          </a:p>
          <a:p>
            <a:pPr marL="577850" lvl="1" indent="-220663">
              <a:lnSpc>
                <a:spcPct val="100000"/>
              </a:lnSpc>
            </a:pPr>
            <a:r>
              <a:rPr lang="en-US" dirty="0" smtClean="0"/>
              <a:t>Establish the Sprint backlog</a:t>
            </a:r>
          </a:p>
          <a:p>
            <a:pPr>
              <a:lnSpc>
                <a:spcPct val="100000"/>
              </a:lnSpc>
            </a:pPr>
            <a:r>
              <a:rPr lang="en-US" dirty="0" smtClean="0">
                <a:solidFill>
                  <a:schemeClr val="accent5">
                    <a:lumMod val="20000"/>
                    <a:lumOff val="80000"/>
                  </a:schemeClr>
                </a:solidFill>
              </a:rPr>
              <a:t>Daily Scrum stand-up meeting</a:t>
            </a:r>
          </a:p>
          <a:p>
            <a:pPr marL="577850" lvl="1" indent="-220663">
              <a:lnSpc>
                <a:spcPct val="100000"/>
              </a:lnSpc>
            </a:pPr>
            <a:r>
              <a:rPr lang="en-US" dirty="0" smtClean="0"/>
              <a:t>Each day during the sprint – project status from each team member</a:t>
            </a:r>
          </a:p>
          <a:p>
            <a:pPr marL="577850" lvl="1" indent="-220663">
              <a:lnSpc>
                <a:spcPct val="100000"/>
              </a:lnSpc>
            </a:pPr>
            <a:r>
              <a:rPr lang="en-US" dirty="0" smtClean="0"/>
              <a:t>Timeboxed to 15 minutes</a:t>
            </a:r>
          </a:p>
          <a:p>
            <a:pPr>
              <a:lnSpc>
                <a:spcPct val="100000"/>
              </a:lnSpc>
            </a:pPr>
            <a:r>
              <a:rPr lang="en-US" dirty="0" smtClean="0">
                <a:solidFill>
                  <a:schemeClr val="accent5">
                    <a:lumMod val="20000"/>
                    <a:lumOff val="80000"/>
                  </a:schemeClr>
                </a:solidFill>
              </a:rPr>
              <a:t>Sprint Review Meeting</a:t>
            </a:r>
          </a:p>
          <a:p>
            <a:pPr marL="577850" lvl="1" indent="-220663">
              <a:lnSpc>
                <a:spcPct val="100000"/>
              </a:lnSpc>
            </a:pPr>
            <a:r>
              <a:rPr lang="en-US" dirty="0" smtClean="0"/>
              <a:t>Review the work completed / not completed</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87</a:t>
            </a:fld>
            <a:endParaRPr lang="en-US" dirty="0"/>
          </a:p>
        </p:txBody>
      </p:sp>
      <p:pic>
        <p:nvPicPr>
          <p:cNvPr id="3074" name="Picture 2" descr="http://4.bp.blogspot.com/_pwMHzqjHPX4/SCgSQOK16OI/AAAAAAAAAWg/eZhWwsOsGUs/s400/scrumProductBacklog.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086600" y="1066801"/>
            <a:ext cx="1676400" cy="1600962"/>
          </a:xfrm>
          <a:prstGeom prst="rect">
            <a:avLst/>
          </a:prstGeom>
          <a:noFill/>
          <a:ln>
            <a:noFill/>
          </a:ln>
          <a:effectLst>
            <a:glow rad="101600">
              <a:schemeClr val="tx1">
                <a:alpha val="40000"/>
              </a:schemeClr>
            </a:glow>
            <a:outerShdw dist="35921" dir="2700000" algn="ctr" rotWithShape="0">
              <a:schemeClr val="bg2"/>
            </a:outerShdw>
          </a:effectLst>
        </p:spPr>
      </p:pic>
    </p:spTree>
    <p:extLst>
      <p:ext uri="{BB962C8B-B14F-4D97-AF65-F5344CB8AC3E}">
        <p14:creationId xmlns:p14="http://schemas.microsoft.com/office/powerpoint/2010/main" val="27300796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Sprint Planning Meeting</a:t>
            </a:r>
            <a:endParaRPr lang="en-US" dirty="0"/>
          </a:p>
        </p:txBody>
      </p:sp>
      <p:sp>
        <p:nvSpPr>
          <p:cNvPr id="3" name="Content Placeholder 2"/>
          <p:cNvSpPr>
            <a:spLocks noGrp="1"/>
          </p:cNvSpPr>
          <p:nvPr>
            <p:ph idx="1"/>
          </p:nvPr>
        </p:nvSpPr>
        <p:spPr/>
        <p:txBody>
          <a:bodyPr/>
          <a:lstStyle/>
          <a:p>
            <a:pPr>
              <a:lnSpc>
                <a:spcPct val="100000"/>
              </a:lnSpc>
            </a:pPr>
            <a:r>
              <a:rPr lang="en-US" dirty="0" smtClean="0"/>
              <a:t>Held at the </a:t>
            </a:r>
            <a:r>
              <a:rPr lang="en-US" dirty="0" smtClean="0">
                <a:solidFill>
                  <a:schemeClr val="accent5">
                    <a:lumMod val="20000"/>
                    <a:lumOff val="80000"/>
                  </a:schemeClr>
                </a:solidFill>
              </a:rPr>
              <a:t>beginning</a:t>
            </a:r>
            <a:r>
              <a:rPr lang="en-US" dirty="0" smtClean="0"/>
              <a:t> of the sprint cycle (every 7-30 days)</a:t>
            </a:r>
          </a:p>
          <a:p>
            <a:pPr>
              <a:lnSpc>
                <a:spcPct val="100000"/>
              </a:lnSpc>
            </a:pPr>
            <a:r>
              <a:rPr lang="en-US" dirty="0" smtClean="0"/>
              <a:t>Team </a:t>
            </a:r>
            <a:r>
              <a:rPr lang="en-US" dirty="0"/>
              <a:t>selects </a:t>
            </a:r>
            <a:r>
              <a:rPr lang="en-US" dirty="0">
                <a:solidFill>
                  <a:schemeClr val="accent5">
                    <a:lumMod val="20000"/>
                    <a:lumOff val="80000"/>
                  </a:schemeClr>
                </a:solidFill>
              </a:rPr>
              <a:t>items</a:t>
            </a:r>
            <a:r>
              <a:rPr lang="en-US" dirty="0"/>
              <a:t> from the product backlog they can commit to completing</a:t>
            </a:r>
          </a:p>
          <a:p>
            <a:pPr>
              <a:lnSpc>
                <a:spcPct val="100000"/>
              </a:lnSpc>
            </a:pPr>
            <a:r>
              <a:rPr lang="en-US" dirty="0">
                <a:solidFill>
                  <a:schemeClr val="accent5">
                    <a:lumMod val="20000"/>
                    <a:lumOff val="80000"/>
                  </a:schemeClr>
                </a:solidFill>
              </a:rPr>
              <a:t>Sprint backlog </a:t>
            </a:r>
            <a:r>
              <a:rPr lang="en-US" dirty="0"/>
              <a:t>is created</a:t>
            </a:r>
          </a:p>
          <a:p>
            <a:pPr lvl="1">
              <a:lnSpc>
                <a:spcPct val="100000"/>
              </a:lnSpc>
            </a:pPr>
            <a:r>
              <a:rPr lang="en-US" dirty="0"/>
              <a:t>Tasks are identified and each is estimated (1-16 hours</a:t>
            </a:r>
            <a:r>
              <a:rPr lang="en-US" dirty="0" smtClean="0"/>
              <a:t>)</a:t>
            </a:r>
            <a:endParaRPr lang="en-US" dirty="0"/>
          </a:p>
          <a:p>
            <a:pPr lvl="1">
              <a:lnSpc>
                <a:spcPct val="100000"/>
              </a:lnSpc>
            </a:pPr>
            <a:r>
              <a:rPr lang="en-US" dirty="0" smtClean="0"/>
              <a:t>Done collaboratively</a:t>
            </a:r>
          </a:p>
          <a:p>
            <a:pPr lvl="2">
              <a:lnSpc>
                <a:spcPct val="100000"/>
              </a:lnSpc>
            </a:pPr>
            <a:r>
              <a:rPr lang="en-US" dirty="0"/>
              <a:t>N</a:t>
            </a:r>
            <a:r>
              <a:rPr lang="en-US" dirty="0" smtClean="0"/>
              <a:t>ot alone </a:t>
            </a:r>
            <a:r>
              <a:rPr lang="en-US" dirty="0"/>
              <a:t>by the </a:t>
            </a:r>
            <a:r>
              <a:rPr lang="en-US" dirty="0" smtClean="0"/>
              <a:t>Scrum Master</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88</a:t>
            </a:fld>
            <a:endParaRPr lang="en-US" dirty="0"/>
          </a:p>
        </p:txBody>
      </p:sp>
      <p:pic>
        <p:nvPicPr>
          <p:cNvPr id="29699"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248400" y="4648200"/>
            <a:ext cx="2215507" cy="16764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831408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Sprint Planning </a:t>
            </a:r>
            <a:r>
              <a:rPr lang="en-US" dirty="0" smtClean="0"/>
              <a:t>Meeting (2)</a:t>
            </a:r>
            <a:endParaRPr lang="en-US" dirty="0"/>
          </a:p>
        </p:txBody>
      </p:sp>
      <p:sp>
        <p:nvSpPr>
          <p:cNvPr id="3" name="Content Placeholder 2"/>
          <p:cNvSpPr>
            <a:spLocks noGrp="1"/>
          </p:cNvSpPr>
          <p:nvPr>
            <p:ph idx="1"/>
          </p:nvPr>
        </p:nvSpPr>
        <p:spPr>
          <a:xfrm>
            <a:off x="228600" y="1066800"/>
            <a:ext cx="8686800" cy="3657600"/>
          </a:xfrm>
        </p:spPr>
        <p:txBody>
          <a:bodyPr/>
          <a:lstStyle/>
          <a:p>
            <a:pPr>
              <a:lnSpc>
                <a:spcPct val="100000"/>
              </a:lnSpc>
            </a:pPr>
            <a:r>
              <a:rPr lang="en-US" dirty="0"/>
              <a:t>Eight hour time limit</a:t>
            </a:r>
          </a:p>
          <a:p>
            <a:pPr marL="577850" lvl="1" indent="-220663">
              <a:lnSpc>
                <a:spcPct val="100000"/>
              </a:lnSpc>
            </a:pPr>
            <a:r>
              <a:rPr lang="en-US" dirty="0"/>
              <a:t>(1st four hours) </a:t>
            </a:r>
            <a:r>
              <a:rPr lang="en-US" dirty="0">
                <a:solidFill>
                  <a:schemeClr val="accent5">
                    <a:lumMod val="20000"/>
                    <a:lumOff val="80000"/>
                  </a:schemeClr>
                </a:solidFill>
              </a:rPr>
              <a:t>Product Owner + Team</a:t>
            </a:r>
            <a:r>
              <a:rPr lang="en-US" dirty="0"/>
              <a:t>: </a:t>
            </a:r>
            <a:endParaRPr lang="en-US" dirty="0" smtClean="0"/>
          </a:p>
          <a:p>
            <a:pPr marL="860425" lvl="2" indent="-211138">
              <a:lnSpc>
                <a:spcPct val="100000"/>
              </a:lnSpc>
            </a:pPr>
            <a:r>
              <a:rPr lang="en-US" dirty="0" smtClean="0"/>
              <a:t>Dialog for prioritizing the Product Backlog</a:t>
            </a:r>
          </a:p>
          <a:p>
            <a:pPr marL="577850" lvl="1" indent="-220663">
              <a:lnSpc>
                <a:spcPct val="100000"/>
              </a:lnSpc>
            </a:pPr>
            <a:r>
              <a:rPr lang="en-US" dirty="0" smtClean="0"/>
              <a:t>(</a:t>
            </a:r>
            <a:r>
              <a:rPr lang="en-US" dirty="0"/>
              <a:t>2nd four hours) </a:t>
            </a:r>
            <a:r>
              <a:rPr lang="en-US" dirty="0">
                <a:solidFill>
                  <a:schemeClr val="accent5">
                    <a:lumMod val="20000"/>
                    <a:lumOff val="80000"/>
                  </a:schemeClr>
                </a:solidFill>
              </a:rPr>
              <a:t>Team only</a:t>
            </a:r>
            <a:r>
              <a:rPr lang="en-US" dirty="0"/>
              <a:t>: </a:t>
            </a:r>
            <a:endParaRPr lang="en-US" dirty="0" smtClean="0"/>
          </a:p>
          <a:p>
            <a:pPr marL="860425" lvl="2" indent="-211138">
              <a:lnSpc>
                <a:spcPct val="100000"/>
              </a:lnSpc>
            </a:pPr>
            <a:r>
              <a:rPr lang="en-US" dirty="0"/>
              <a:t>H</a:t>
            </a:r>
            <a:r>
              <a:rPr lang="en-US" dirty="0" smtClean="0"/>
              <a:t>ashing </a:t>
            </a:r>
            <a:r>
              <a:rPr lang="en-US" dirty="0"/>
              <a:t>out a plan for the Sprint, resulting in the Sprint Backlog</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89</a:t>
            </a:fld>
            <a:endParaRPr lang="en-US" dirty="0"/>
          </a:p>
        </p:txBody>
      </p:sp>
      <p:cxnSp>
        <p:nvCxnSpPr>
          <p:cNvPr id="8" name="Straight Arrow Connector 7"/>
          <p:cNvCxnSpPr>
            <a:stCxn id="14" idx="3"/>
          </p:cNvCxnSpPr>
          <p:nvPr/>
        </p:nvCxnSpPr>
        <p:spPr>
          <a:xfrm>
            <a:off x="3407966" y="5516417"/>
            <a:ext cx="717720" cy="0"/>
          </a:xfrm>
          <a:prstGeom prst="straightConnector1">
            <a:avLst/>
          </a:prstGeom>
          <a:ln w="38100">
            <a:solidFill>
              <a:schemeClr val="accent5">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4125686" y="4444193"/>
            <a:ext cx="4495800" cy="2133600"/>
            <a:chOff x="70531" y="4130990"/>
            <a:chExt cx="2162490" cy="1040180"/>
          </a:xfrm>
          <a:scene3d>
            <a:camera prst="orthographicFront"/>
            <a:lightRig rig="threePt" dir="t"/>
          </a:scene3d>
        </p:grpSpPr>
        <p:sp>
          <p:nvSpPr>
            <p:cNvPr id="10" name="Rounded Rectangle 9"/>
            <p:cNvSpPr/>
            <p:nvPr/>
          </p:nvSpPr>
          <p:spPr>
            <a:xfrm>
              <a:off x="70531" y="4130990"/>
              <a:ext cx="2162490" cy="1040180"/>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1" name="Rounded Rectangle 4"/>
            <p:cNvSpPr/>
            <p:nvPr/>
          </p:nvSpPr>
          <p:spPr>
            <a:xfrm>
              <a:off x="115755" y="4161456"/>
              <a:ext cx="2101558" cy="979248"/>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defTabSz="889000">
                <a:lnSpc>
                  <a:spcPct val="90000"/>
                </a:lnSpc>
                <a:spcAft>
                  <a:spcPct val="35000"/>
                </a:spcAft>
              </a:pPr>
              <a:r>
                <a:rPr lang="en-US" sz="2000" b="1" dirty="0">
                  <a:effectLst>
                    <a:outerShdw blurRad="38100" dist="38100" dir="2700000" algn="tl">
                      <a:srgbClr val="000000">
                        <a:alpha val="43137"/>
                      </a:srgbClr>
                    </a:outerShdw>
                  </a:effectLst>
                </a:rPr>
                <a:t>Code the middle tier (8 hours)</a:t>
              </a:r>
            </a:p>
            <a:p>
              <a:pPr lvl="0" defTabSz="889000">
                <a:lnSpc>
                  <a:spcPct val="90000"/>
                </a:lnSpc>
                <a:spcAft>
                  <a:spcPct val="35000"/>
                </a:spcAft>
              </a:pPr>
              <a:r>
                <a:rPr lang="en-US" sz="2000" b="1" dirty="0">
                  <a:effectLst>
                    <a:outerShdw blurRad="38100" dist="38100" dir="2700000" algn="tl">
                      <a:srgbClr val="000000">
                        <a:alpha val="43137"/>
                      </a:srgbClr>
                    </a:outerShdw>
                  </a:effectLst>
                </a:rPr>
                <a:t>Code the user interface (4)</a:t>
              </a:r>
            </a:p>
            <a:p>
              <a:pPr lvl="0" defTabSz="889000">
                <a:lnSpc>
                  <a:spcPct val="90000"/>
                </a:lnSpc>
                <a:spcAft>
                  <a:spcPct val="35000"/>
                </a:spcAft>
              </a:pPr>
              <a:r>
                <a:rPr lang="en-US" sz="2000" b="1" dirty="0">
                  <a:effectLst>
                    <a:outerShdw blurRad="38100" dist="38100" dir="2700000" algn="tl">
                      <a:srgbClr val="000000">
                        <a:alpha val="43137"/>
                      </a:srgbClr>
                    </a:outerShdw>
                  </a:effectLst>
                </a:rPr>
                <a:t>Write test fixtures (4)</a:t>
              </a:r>
            </a:p>
            <a:p>
              <a:pPr lvl="0" defTabSz="889000">
                <a:lnSpc>
                  <a:spcPct val="90000"/>
                </a:lnSpc>
                <a:spcAft>
                  <a:spcPct val="35000"/>
                </a:spcAft>
              </a:pPr>
              <a:r>
                <a:rPr lang="en-US" sz="2000" b="1" dirty="0">
                  <a:effectLst>
                    <a:outerShdw blurRad="38100" dist="38100" dir="2700000" algn="tl">
                      <a:srgbClr val="000000">
                        <a:alpha val="43137"/>
                      </a:srgbClr>
                    </a:outerShdw>
                  </a:effectLst>
                </a:rPr>
                <a:t>Code the foo class (6)</a:t>
              </a:r>
            </a:p>
            <a:p>
              <a:pPr lvl="0" defTabSz="889000">
                <a:lnSpc>
                  <a:spcPct val="90000"/>
                </a:lnSpc>
                <a:spcAft>
                  <a:spcPct val="35000"/>
                </a:spcAft>
              </a:pPr>
              <a:r>
                <a:rPr lang="en-US" sz="2000" b="1" dirty="0">
                  <a:effectLst>
                    <a:outerShdw blurRad="38100" dist="38100" dir="2700000" algn="tl">
                      <a:srgbClr val="000000">
                        <a:alpha val="43137"/>
                      </a:srgbClr>
                    </a:outerShdw>
                  </a:effectLst>
                </a:rPr>
                <a:t>Update performance tests (4)</a:t>
              </a:r>
            </a:p>
          </p:txBody>
        </p:sp>
      </p:grpSp>
      <p:grpSp>
        <p:nvGrpSpPr>
          <p:cNvPr id="12" name="Group 11"/>
          <p:cNvGrpSpPr/>
          <p:nvPr/>
        </p:nvGrpSpPr>
        <p:grpSpPr>
          <a:xfrm>
            <a:off x="533400" y="4762499"/>
            <a:ext cx="2895600" cy="1507836"/>
            <a:chOff x="70531" y="4130990"/>
            <a:chExt cx="2162490" cy="1040180"/>
          </a:xfrm>
          <a:scene3d>
            <a:camera prst="orthographicFront"/>
            <a:lightRig rig="threePt" dir="t"/>
          </a:scene3d>
        </p:grpSpPr>
        <p:sp>
          <p:nvSpPr>
            <p:cNvPr id="13" name="Rounded Rectangle 12"/>
            <p:cNvSpPr/>
            <p:nvPr/>
          </p:nvSpPr>
          <p:spPr>
            <a:xfrm>
              <a:off x="70531" y="4130990"/>
              <a:ext cx="2162490" cy="1040180"/>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4" name="Rounded Rectangle 4"/>
            <p:cNvSpPr/>
            <p:nvPr/>
          </p:nvSpPr>
          <p:spPr>
            <a:xfrm>
              <a:off x="115755" y="4161456"/>
              <a:ext cx="2101558" cy="979248"/>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a:lnSpc>
                  <a:spcPct val="90000"/>
                </a:lnSpc>
                <a:spcAft>
                  <a:spcPct val="35000"/>
                </a:spcAft>
              </a:pPr>
              <a:r>
                <a:rPr lang="en-US" sz="2400" b="1" dirty="0">
                  <a:effectLst>
                    <a:outerShdw blurRad="38100" dist="38100" dir="2700000" algn="tl">
                      <a:srgbClr val="000000">
                        <a:alpha val="43137"/>
                      </a:srgbClr>
                    </a:outerShdw>
                  </a:effectLst>
                </a:rPr>
                <a:t>As a vacation planner, I want to see photos of the </a:t>
              </a:r>
              <a:r>
                <a:rPr lang="en-US" sz="2400" b="1" dirty="0" smtClean="0">
                  <a:effectLst>
                    <a:outerShdw blurRad="38100" dist="38100" dir="2700000" algn="tl">
                      <a:srgbClr val="000000">
                        <a:alpha val="43137"/>
                      </a:srgbClr>
                    </a:outerShdw>
                  </a:effectLst>
                </a:rPr>
                <a:t>hotels</a:t>
              </a:r>
              <a:endParaRPr lang="en-US" sz="2400" b="1" dirty="0">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8209787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066800"/>
            <a:ext cx="7924800" cy="838200"/>
          </a:xfrm>
        </p:spPr>
        <p:txBody>
          <a:bodyPr/>
          <a:lstStyle/>
          <a:p>
            <a:r>
              <a:rPr lang="en-US" dirty="0" smtClean="0"/>
              <a:t>V-model </a:t>
            </a:r>
            <a:endParaRPr lang="en-US" dirty="0"/>
          </a:p>
        </p:txBody>
      </p:sp>
      <p:sp>
        <p:nvSpPr>
          <p:cNvPr id="3" name="Subtitle 2"/>
          <p:cNvSpPr>
            <a:spLocks noGrp="1"/>
          </p:cNvSpPr>
          <p:nvPr>
            <p:ph type="subTitle" idx="1"/>
          </p:nvPr>
        </p:nvSpPr>
        <p:spPr>
          <a:xfrm>
            <a:off x="685800" y="1905000"/>
            <a:ext cx="7924800" cy="569120"/>
          </a:xfrm>
        </p:spPr>
        <p:txBody>
          <a:bodyPr/>
          <a:lstStyle/>
          <a:p>
            <a:r>
              <a:rPr lang="en-US" dirty="0"/>
              <a:t>(Sequential Development Model)</a:t>
            </a:r>
          </a:p>
        </p:txBody>
      </p:sp>
      <p:pic>
        <p:nvPicPr>
          <p:cNvPr id="1026" name="Picture 2" descr="File:V-mode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6928" y="2530761"/>
            <a:ext cx="5257135" cy="4126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112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Daily Scrum</a:t>
            </a:r>
            <a:endParaRPr lang="en-US" dirty="0"/>
          </a:p>
        </p:txBody>
      </p:sp>
      <p:sp>
        <p:nvSpPr>
          <p:cNvPr id="3" name="Content Placeholder 2"/>
          <p:cNvSpPr>
            <a:spLocks noGrp="1"/>
          </p:cNvSpPr>
          <p:nvPr>
            <p:ph idx="1"/>
          </p:nvPr>
        </p:nvSpPr>
        <p:spPr/>
        <p:txBody>
          <a:bodyPr/>
          <a:lstStyle/>
          <a:p>
            <a:pPr>
              <a:lnSpc>
                <a:spcPct val="100000"/>
              </a:lnSpc>
            </a:pPr>
            <a:r>
              <a:rPr lang="en-US" dirty="0" smtClean="0"/>
              <a:t>Held </a:t>
            </a:r>
            <a:r>
              <a:rPr lang="en-US" dirty="0" smtClean="0">
                <a:solidFill>
                  <a:schemeClr val="accent5">
                    <a:lumMod val="20000"/>
                    <a:lumOff val="80000"/>
                  </a:schemeClr>
                </a:solidFill>
              </a:rPr>
              <a:t>each </a:t>
            </a:r>
            <a:r>
              <a:rPr lang="en-US" dirty="0">
                <a:solidFill>
                  <a:schemeClr val="accent5">
                    <a:lumMod val="20000"/>
                    <a:lumOff val="80000"/>
                  </a:schemeClr>
                </a:solidFill>
              </a:rPr>
              <a:t>day </a:t>
            </a:r>
            <a:r>
              <a:rPr lang="en-US" dirty="0"/>
              <a:t>during the </a:t>
            </a:r>
            <a:r>
              <a:rPr lang="en-US" dirty="0" smtClean="0"/>
              <a:t>sprint</a:t>
            </a:r>
          </a:p>
          <a:p>
            <a:pPr marL="577850" lvl="1" indent="-220663">
              <a:lnSpc>
                <a:spcPct val="100000"/>
              </a:lnSpc>
              <a:tabLst>
                <a:tab pos="1425575" algn="l"/>
              </a:tabLst>
            </a:pPr>
            <a:r>
              <a:rPr lang="en-US" dirty="0" smtClean="0"/>
              <a:t>Also called the </a:t>
            </a:r>
            <a:r>
              <a:rPr lang="en-US" dirty="0">
                <a:solidFill>
                  <a:schemeClr val="accent5">
                    <a:lumMod val="20000"/>
                    <a:lumOff val="80000"/>
                  </a:schemeClr>
                </a:solidFill>
              </a:rPr>
              <a:t>daily </a:t>
            </a:r>
            <a:r>
              <a:rPr lang="en-US" dirty="0" smtClean="0">
                <a:solidFill>
                  <a:schemeClr val="accent5">
                    <a:lumMod val="20000"/>
                    <a:lumOff val="80000"/>
                  </a:schemeClr>
                </a:solidFill>
              </a:rPr>
              <a:t>standup</a:t>
            </a:r>
          </a:p>
          <a:p>
            <a:pPr>
              <a:lnSpc>
                <a:spcPct val="100000"/>
              </a:lnSpc>
            </a:pPr>
            <a:r>
              <a:rPr lang="en-US" dirty="0" smtClean="0"/>
              <a:t>This </a:t>
            </a:r>
            <a:r>
              <a:rPr lang="en-US" dirty="0"/>
              <a:t>meeting has specific </a:t>
            </a:r>
            <a:r>
              <a:rPr lang="en-US" dirty="0">
                <a:solidFill>
                  <a:schemeClr val="accent5">
                    <a:lumMod val="20000"/>
                    <a:lumOff val="80000"/>
                  </a:schemeClr>
                </a:solidFill>
              </a:rPr>
              <a:t>guidelines</a:t>
            </a:r>
            <a:r>
              <a:rPr lang="en-US" dirty="0"/>
              <a:t>:</a:t>
            </a:r>
          </a:p>
          <a:p>
            <a:pPr marL="577850" lvl="1" indent="-220663">
              <a:lnSpc>
                <a:spcPct val="100000"/>
              </a:lnSpc>
            </a:pPr>
            <a:r>
              <a:rPr lang="en-US" dirty="0"/>
              <a:t>The meeting starts </a:t>
            </a:r>
            <a:r>
              <a:rPr lang="en-US" dirty="0">
                <a:solidFill>
                  <a:schemeClr val="accent5">
                    <a:lumMod val="20000"/>
                    <a:lumOff val="80000"/>
                  </a:schemeClr>
                </a:solidFill>
              </a:rPr>
              <a:t>precisely on </a:t>
            </a:r>
            <a:r>
              <a:rPr lang="en-US" dirty="0" smtClean="0">
                <a:solidFill>
                  <a:schemeClr val="accent5">
                    <a:lumMod val="20000"/>
                    <a:lumOff val="80000"/>
                  </a:schemeClr>
                </a:solidFill>
              </a:rPr>
              <a:t>time</a:t>
            </a:r>
            <a:endParaRPr lang="en-US" dirty="0"/>
          </a:p>
          <a:p>
            <a:pPr marL="577850" lvl="1" indent="-220663">
              <a:lnSpc>
                <a:spcPct val="100000"/>
              </a:lnSpc>
            </a:pPr>
            <a:r>
              <a:rPr lang="en-US" dirty="0"/>
              <a:t>All are welcome, but normally only the core roles speak</a:t>
            </a:r>
          </a:p>
          <a:p>
            <a:pPr marL="577850" lvl="1" indent="-220663">
              <a:lnSpc>
                <a:spcPct val="100000"/>
              </a:lnSpc>
            </a:pPr>
            <a:r>
              <a:rPr lang="en-US" dirty="0"/>
              <a:t>The meeting is </a:t>
            </a:r>
            <a:r>
              <a:rPr lang="en-US" dirty="0" smtClean="0">
                <a:solidFill>
                  <a:schemeClr val="accent5">
                    <a:lumMod val="20000"/>
                    <a:lumOff val="80000"/>
                  </a:schemeClr>
                </a:solidFill>
              </a:rPr>
              <a:t>time-boxed</a:t>
            </a:r>
            <a:r>
              <a:rPr lang="en-US" dirty="0" smtClean="0"/>
              <a:t> </a:t>
            </a:r>
            <a:r>
              <a:rPr lang="en-US" dirty="0"/>
              <a:t>to 15 minutes</a:t>
            </a:r>
          </a:p>
          <a:p>
            <a:pPr marL="577850" lvl="1" indent="-220663">
              <a:lnSpc>
                <a:spcPct val="100000"/>
              </a:lnSpc>
            </a:pPr>
            <a:r>
              <a:rPr lang="en-US" dirty="0"/>
              <a:t>The meeting should happen at the same </a:t>
            </a:r>
            <a:r>
              <a:rPr lang="en-US" dirty="0">
                <a:solidFill>
                  <a:schemeClr val="accent5">
                    <a:lumMod val="20000"/>
                    <a:lumOff val="80000"/>
                  </a:schemeClr>
                </a:solidFill>
              </a:rPr>
              <a:t>location</a:t>
            </a:r>
            <a:r>
              <a:rPr lang="en-US" dirty="0"/>
              <a:t> and same </a:t>
            </a:r>
            <a:r>
              <a:rPr lang="en-US" dirty="0">
                <a:solidFill>
                  <a:schemeClr val="accent5">
                    <a:lumMod val="20000"/>
                    <a:lumOff val="80000"/>
                  </a:schemeClr>
                </a:solidFill>
              </a:rPr>
              <a:t>time</a:t>
            </a:r>
            <a:r>
              <a:rPr lang="en-US" dirty="0"/>
              <a:t> every day</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90</a:t>
            </a:fld>
            <a:endParaRPr lang="en-US" dirty="0"/>
          </a:p>
        </p:txBody>
      </p:sp>
      <p:pic>
        <p:nvPicPr>
          <p:cNvPr id="31746"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858000" y="1124711"/>
            <a:ext cx="1828800" cy="1237489"/>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441284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Daily </a:t>
            </a:r>
            <a:r>
              <a:rPr lang="en-US" dirty="0" smtClean="0"/>
              <a:t>Scrum (2)</a:t>
            </a:r>
            <a:endParaRPr lang="en-US" dirty="0"/>
          </a:p>
        </p:txBody>
      </p:sp>
      <p:sp>
        <p:nvSpPr>
          <p:cNvPr id="3" name="Content Placeholder 2"/>
          <p:cNvSpPr>
            <a:spLocks noGrp="1"/>
          </p:cNvSpPr>
          <p:nvPr>
            <p:ph idx="1"/>
          </p:nvPr>
        </p:nvSpPr>
        <p:spPr/>
        <p:txBody>
          <a:bodyPr/>
          <a:lstStyle/>
          <a:p>
            <a:r>
              <a:rPr lang="en-US" dirty="0"/>
              <a:t>Everyone answers </a:t>
            </a:r>
            <a:r>
              <a:rPr lang="en-US" dirty="0">
                <a:solidFill>
                  <a:schemeClr val="accent5">
                    <a:lumMod val="20000"/>
                    <a:lumOff val="80000"/>
                  </a:schemeClr>
                </a:solidFill>
              </a:rPr>
              <a:t>3 </a:t>
            </a:r>
            <a:r>
              <a:rPr lang="en-US" dirty="0" smtClean="0">
                <a:solidFill>
                  <a:schemeClr val="accent5">
                    <a:lumMod val="20000"/>
                    <a:lumOff val="80000"/>
                  </a:schemeClr>
                </a:solidFill>
              </a:rPr>
              <a:t>questions</a:t>
            </a:r>
            <a:endParaRPr lang="en-US" dirty="0">
              <a:solidFill>
                <a:schemeClr val="accent5">
                  <a:lumMod val="20000"/>
                  <a:lumOff val="80000"/>
                </a:schemeClr>
              </a:solidFill>
            </a:endParaRP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91</a:t>
            </a:fld>
            <a:endParaRPr lang="en-US" dirty="0"/>
          </a:p>
        </p:txBody>
      </p:sp>
      <p:grpSp>
        <p:nvGrpSpPr>
          <p:cNvPr id="6" name="Group 3"/>
          <p:cNvGrpSpPr>
            <a:grpSpLocks/>
          </p:cNvGrpSpPr>
          <p:nvPr/>
        </p:nvGrpSpPr>
        <p:grpSpPr bwMode="auto">
          <a:xfrm>
            <a:off x="471942" y="1371600"/>
            <a:ext cx="6870700" cy="1524000"/>
            <a:chOff x="0" y="0"/>
            <a:chExt cx="4328" cy="960"/>
          </a:xfrm>
        </p:grpSpPr>
        <p:sp>
          <p:nvSpPr>
            <p:cNvPr id="7" name="AutoShape 4"/>
            <p:cNvSpPr>
              <a:spLocks/>
            </p:cNvSpPr>
            <p:nvPr/>
          </p:nvSpPr>
          <p:spPr bwMode="auto">
            <a:xfrm>
              <a:off x="0" y="312"/>
              <a:ext cx="4264" cy="648"/>
            </a:xfrm>
            <a:prstGeom prst="roundRect">
              <a:avLst>
                <a:gd name="adj" fmla="val 29630"/>
              </a:avLst>
            </a:prstGeom>
            <a:blipFill dpi="0" rotWithShape="0">
              <a:blip r:embed="rId2" cstate="print">
                <a:extLst>
                  <a:ext uri="{28A0092B-C50C-407E-A947-70E740481C1C}">
                    <a14:useLocalDpi xmlns:a14="http://schemas.microsoft.com/office/drawing/2010/main"/>
                  </a:ext>
                </a:extLst>
              </a:blip>
              <a:srcRect/>
              <a:tile tx="0" ty="0" sx="100000" sy="100000" flip="none" algn="tl"/>
            </a:blipFill>
            <a:ln w="25400">
              <a:solidFill>
                <a:srgbClr val="00531C"/>
              </a:solidFill>
              <a:round/>
              <a:headEnd/>
              <a:tailEnd/>
            </a:ln>
            <a:effectLst>
              <a:outerShdw blurRad="63500" dist="63500" dir="2700000" algn="ctr" rotWithShape="0">
                <a:schemeClr val="bg2">
                  <a:alpha val="29999"/>
                </a:schemeClr>
              </a:outerShdw>
            </a:effectLst>
          </p:spPr>
          <p:txBody>
            <a:bodyPr lIns="0" tIns="0" rIns="0" bIns="0" anchor="ctr"/>
            <a:lstStyle/>
            <a:p>
              <a:pPr algn="l">
                <a:tabLst>
                  <a:tab pos="1066800" algn="l"/>
                </a:tabLst>
                <a:defRPr/>
              </a:pPr>
              <a:r>
                <a:rPr lang="en-US" sz="3600" dirty="0">
                  <a:solidFill>
                    <a:srgbClr val="FFFFFF"/>
                  </a:solidFill>
                  <a:latin typeface="Arial" charset="0"/>
                  <a:ea typeface="Arial" charset="0"/>
                  <a:cs typeface="Arial" charset="0"/>
                  <a:sym typeface="Arial" charset="0"/>
                </a:rPr>
                <a:t>What did you do yesterday?</a:t>
              </a:r>
            </a:p>
          </p:txBody>
        </p:sp>
        <p:grpSp>
          <p:nvGrpSpPr>
            <p:cNvPr id="8" name="Group 5"/>
            <p:cNvGrpSpPr>
              <a:grpSpLocks/>
            </p:cNvGrpSpPr>
            <p:nvPr/>
          </p:nvGrpSpPr>
          <p:grpSpPr bwMode="auto">
            <a:xfrm>
              <a:off x="3728" y="0"/>
              <a:ext cx="600" cy="600"/>
              <a:chOff x="0" y="0"/>
              <a:chExt cx="600" cy="600"/>
            </a:xfrm>
          </p:grpSpPr>
          <p:pic>
            <p:nvPicPr>
              <p:cNvPr id="9" name="Picture 6"/>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600" cy="600"/>
              </a:xfrm>
              <a:prstGeom prst="rect">
                <a:avLst/>
              </a:prstGeom>
              <a:noFill/>
              <a:ln w="25400">
                <a:noFill/>
                <a:miter lim="800000"/>
                <a:headEnd/>
                <a:tailEnd/>
              </a:ln>
              <a:effectLst>
                <a:outerShdw dist="101600" dir="2700000" algn="ctr" rotWithShape="0">
                  <a:schemeClr val="bg2">
                    <a:alpha val="79999"/>
                  </a:schemeClr>
                </a:outerShdw>
              </a:effectLst>
            </p:spPr>
          </p:pic>
          <p:sp>
            <p:nvSpPr>
              <p:cNvPr id="10" name="Rectangle 7"/>
              <p:cNvSpPr>
                <a:spLocks/>
              </p:cNvSpPr>
              <p:nvPr/>
            </p:nvSpPr>
            <p:spPr bwMode="auto">
              <a:xfrm>
                <a:off x="123" y="40"/>
                <a:ext cx="336" cy="528"/>
              </a:xfrm>
              <a:prstGeom prst="rect">
                <a:avLst/>
              </a:prstGeom>
              <a:noFill/>
              <a:ln w="9525">
                <a:noFill/>
                <a:miter lim="800000"/>
                <a:headEnd/>
                <a:tailEnd/>
              </a:ln>
              <a:effectLst>
                <a:outerShdw dist="25399" dir="13500000" algn="ctr" rotWithShape="0">
                  <a:schemeClr val="bg2"/>
                </a:outerShdw>
              </a:effectLst>
            </p:spPr>
            <p:txBody>
              <a:bodyPr lIns="50800" tIns="50800" rIns="50800" bIns="50800"/>
              <a:lstStyle/>
              <a:p>
                <a:pPr>
                  <a:tabLst>
                    <a:tab pos="1066800" algn="l"/>
                  </a:tabLst>
                  <a:defRPr/>
                </a:pPr>
                <a:r>
                  <a:rPr lang="en-US" sz="5000" dirty="0">
                    <a:solidFill>
                      <a:srgbClr val="FFFFFF"/>
                    </a:solidFill>
                    <a:latin typeface="Arial Rounded MT Bold" charset="0"/>
                    <a:ea typeface="Arial Rounded MT Bold" charset="0"/>
                    <a:cs typeface="Arial Rounded MT Bold" charset="0"/>
                    <a:sym typeface="Arial Rounded MT Bold" charset="0"/>
                  </a:rPr>
                  <a:t>1</a:t>
                </a:r>
              </a:p>
            </p:txBody>
          </p:sp>
        </p:grpSp>
      </p:grpSp>
      <p:grpSp>
        <p:nvGrpSpPr>
          <p:cNvPr id="17" name="Group 8"/>
          <p:cNvGrpSpPr>
            <a:grpSpLocks/>
          </p:cNvGrpSpPr>
          <p:nvPr/>
        </p:nvGrpSpPr>
        <p:grpSpPr bwMode="auto">
          <a:xfrm>
            <a:off x="1338263" y="2916464"/>
            <a:ext cx="6870700" cy="1524000"/>
            <a:chOff x="0" y="0"/>
            <a:chExt cx="4328" cy="960"/>
          </a:xfrm>
        </p:grpSpPr>
        <p:sp>
          <p:nvSpPr>
            <p:cNvPr id="18" name="AutoShape 9"/>
            <p:cNvSpPr>
              <a:spLocks/>
            </p:cNvSpPr>
            <p:nvPr/>
          </p:nvSpPr>
          <p:spPr bwMode="auto">
            <a:xfrm>
              <a:off x="0" y="312"/>
              <a:ext cx="4264" cy="648"/>
            </a:xfrm>
            <a:prstGeom prst="roundRect">
              <a:avLst>
                <a:gd name="adj" fmla="val 29630"/>
              </a:avLst>
            </a:prstGeom>
            <a:blipFill dpi="0" rotWithShape="0">
              <a:blip r:embed="rId2" cstate="print">
                <a:extLst>
                  <a:ext uri="{28A0092B-C50C-407E-A947-70E740481C1C}">
                    <a14:useLocalDpi xmlns:a14="http://schemas.microsoft.com/office/drawing/2010/main"/>
                  </a:ext>
                </a:extLst>
              </a:blip>
              <a:srcRect/>
              <a:tile tx="0" ty="0" sx="100000" sy="100000" flip="none" algn="tl"/>
            </a:blipFill>
            <a:ln w="25400">
              <a:solidFill>
                <a:srgbClr val="00531C"/>
              </a:solidFill>
              <a:round/>
              <a:headEnd/>
              <a:tailEnd/>
            </a:ln>
            <a:effectLst>
              <a:outerShdw blurRad="63500" dist="63500" dir="2700000" algn="ctr" rotWithShape="0">
                <a:schemeClr val="bg2">
                  <a:alpha val="29999"/>
                </a:schemeClr>
              </a:outerShdw>
            </a:effectLst>
          </p:spPr>
          <p:txBody>
            <a:bodyPr lIns="0" tIns="0" rIns="0" bIns="0" anchor="ctr"/>
            <a:lstStyle/>
            <a:p>
              <a:pPr algn="l">
                <a:tabLst>
                  <a:tab pos="1066800" algn="l"/>
                </a:tabLst>
                <a:defRPr/>
              </a:pPr>
              <a:r>
                <a:rPr lang="en-US" sz="3600" dirty="0">
                  <a:solidFill>
                    <a:srgbClr val="FFFFFF"/>
                  </a:solidFill>
                  <a:latin typeface="Arial" charset="0"/>
                  <a:ea typeface="Arial" charset="0"/>
                  <a:cs typeface="Arial" charset="0"/>
                  <a:sym typeface="Arial" charset="0"/>
                </a:rPr>
                <a:t>What will you do today?</a:t>
              </a:r>
            </a:p>
          </p:txBody>
        </p:sp>
        <p:grpSp>
          <p:nvGrpSpPr>
            <p:cNvPr id="19" name="Group 10"/>
            <p:cNvGrpSpPr>
              <a:grpSpLocks/>
            </p:cNvGrpSpPr>
            <p:nvPr/>
          </p:nvGrpSpPr>
          <p:grpSpPr bwMode="auto">
            <a:xfrm>
              <a:off x="3728" y="0"/>
              <a:ext cx="600" cy="600"/>
              <a:chOff x="0" y="0"/>
              <a:chExt cx="600" cy="600"/>
            </a:xfrm>
          </p:grpSpPr>
          <p:pic>
            <p:nvPicPr>
              <p:cNvPr id="20" name="Picture 11"/>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600" cy="600"/>
              </a:xfrm>
              <a:prstGeom prst="rect">
                <a:avLst/>
              </a:prstGeom>
              <a:noFill/>
              <a:ln w="25400">
                <a:noFill/>
                <a:miter lim="800000"/>
                <a:headEnd/>
                <a:tailEnd/>
              </a:ln>
              <a:effectLst>
                <a:outerShdw dist="101600" dir="2700000" algn="ctr" rotWithShape="0">
                  <a:schemeClr val="bg2">
                    <a:alpha val="79999"/>
                  </a:schemeClr>
                </a:outerShdw>
              </a:effectLst>
            </p:spPr>
          </p:pic>
          <p:sp>
            <p:nvSpPr>
              <p:cNvPr id="21" name="Rectangle 12"/>
              <p:cNvSpPr>
                <a:spLocks/>
              </p:cNvSpPr>
              <p:nvPr/>
            </p:nvSpPr>
            <p:spPr bwMode="auto">
              <a:xfrm>
                <a:off x="123" y="40"/>
                <a:ext cx="336" cy="528"/>
              </a:xfrm>
              <a:prstGeom prst="rect">
                <a:avLst/>
              </a:prstGeom>
              <a:noFill/>
              <a:ln w="9525">
                <a:noFill/>
                <a:miter lim="800000"/>
                <a:headEnd/>
                <a:tailEnd/>
              </a:ln>
              <a:effectLst>
                <a:outerShdw dist="25399" dir="13500000" algn="ctr" rotWithShape="0">
                  <a:schemeClr val="bg2"/>
                </a:outerShdw>
              </a:effectLst>
            </p:spPr>
            <p:txBody>
              <a:bodyPr lIns="50800" tIns="50800" rIns="50800" bIns="50800"/>
              <a:lstStyle/>
              <a:p>
                <a:pPr>
                  <a:tabLst>
                    <a:tab pos="1066800" algn="l"/>
                  </a:tabLst>
                  <a:defRPr/>
                </a:pPr>
                <a:r>
                  <a:rPr lang="en-US" sz="5000" dirty="0">
                    <a:solidFill>
                      <a:srgbClr val="FFFFFF"/>
                    </a:solidFill>
                    <a:latin typeface="Arial Rounded MT Bold" charset="0"/>
                    <a:ea typeface="Arial Rounded MT Bold" charset="0"/>
                    <a:cs typeface="Arial Rounded MT Bold" charset="0"/>
                    <a:sym typeface="Arial Rounded MT Bold" charset="0"/>
                  </a:rPr>
                  <a:t>2</a:t>
                </a:r>
              </a:p>
            </p:txBody>
          </p:sp>
        </p:grpSp>
      </p:grpSp>
      <p:grpSp>
        <p:nvGrpSpPr>
          <p:cNvPr id="22" name="Group 13"/>
          <p:cNvGrpSpPr>
            <a:grpSpLocks/>
          </p:cNvGrpSpPr>
          <p:nvPr/>
        </p:nvGrpSpPr>
        <p:grpSpPr bwMode="auto">
          <a:xfrm>
            <a:off x="1981200" y="4601029"/>
            <a:ext cx="6870700" cy="1524000"/>
            <a:chOff x="0" y="0"/>
            <a:chExt cx="4328" cy="960"/>
          </a:xfrm>
        </p:grpSpPr>
        <p:sp>
          <p:nvSpPr>
            <p:cNvPr id="23" name="AutoShape 14"/>
            <p:cNvSpPr>
              <a:spLocks/>
            </p:cNvSpPr>
            <p:nvPr/>
          </p:nvSpPr>
          <p:spPr bwMode="auto">
            <a:xfrm>
              <a:off x="0" y="312"/>
              <a:ext cx="4264" cy="648"/>
            </a:xfrm>
            <a:prstGeom prst="roundRect">
              <a:avLst>
                <a:gd name="adj" fmla="val 29630"/>
              </a:avLst>
            </a:prstGeom>
            <a:blipFill dpi="0" rotWithShape="0">
              <a:blip r:embed="rId2" cstate="print">
                <a:extLst>
                  <a:ext uri="{28A0092B-C50C-407E-A947-70E740481C1C}">
                    <a14:useLocalDpi xmlns:a14="http://schemas.microsoft.com/office/drawing/2010/main"/>
                  </a:ext>
                </a:extLst>
              </a:blip>
              <a:srcRect/>
              <a:tile tx="0" ty="0" sx="100000" sy="100000" flip="none" algn="tl"/>
            </a:blipFill>
            <a:ln w="25400">
              <a:solidFill>
                <a:srgbClr val="00531C"/>
              </a:solidFill>
              <a:round/>
              <a:headEnd/>
              <a:tailEnd/>
            </a:ln>
            <a:effectLst>
              <a:outerShdw blurRad="63500" dist="63500" dir="2700000" algn="ctr" rotWithShape="0">
                <a:schemeClr val="bg2">
                  <a:alpha val="29999"/>
                </a:schemeClr>
              </a:outerShdw>
            </a:effectLst>
          </p:spPr>
          <p:txBody>
            <a:bodyPr lIns="0" tIns="0" rIns="0" bIns="0" anchor="ctr"/>
            <a:lstStyle/>
            <a:p>
              <a:pPr algn="l">
                <a:tabLst>
                  <a:tab pos="1066800" algn="l"/>
                </a:tabLst>
                <a:defRPr/>
              </a:pPr>
              <a:r>
                <a:rPr lang="en-US" sz="3600" dirty="0">
                  <a:solidFill>
                    <a:srgbClr val="FFFFFF"/>
                  </a:solidFill>
                  <a:latin typeface="Arial" charset="0"/>
                  <a:ea typeface="Arial" charset="0"/>
                  <a:cs typeface="Arial" charset="0"/>
                  <a:sym typeface="Arial" charset="0"/>
                </a:rPr>
                <a:t>Is anything in your way?</a:t>
              </a:r>
            </a:p>
          </p:txBody>
        </p:sp>
        <p:grpSp>
          <p:nvGrpSpPr>
            <p:cNvPr id="24" name="Group 15"/>
            <p:cNvGrpSpPr>
              <a:grpSpLocks/>
            </p:cNvGrpSpPr>
            <p:nvPr/>
          </p:nvGrpSpPr>
          <p:grpSpPr bwMode="auto">
            <a:xfrm>
              <a:off x="3728" y="0"/>
              <a:ext cx="600" cy="600"/>
              <a:chOff x="0" y="0"/>
              <a:chExt cx="600" cy="600"/>
            </a:xfrm>
          </p:grpSpPr>
          <p:pic>
            <p:nvPicPr>
              <p:cNvPr id="25" name="Picture 16"/>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600" cy="600"/>
              </a:xfrm>
              <a:prstGeom prst="rect">
                <a:avLst/>
              </a:prstGeom>
              <a:noFill/>
              <a:ln w="25400">
                <a:noFill/>
                <a:miter lim="800000"/>
                <a:headEnd/>
                <a:tailEnd/>
              </a:ln>
              <a:effectLst>
                <a:outerShdw dist="101600" dir="2700000" algn="ctr" rotWithShape="0">
                  <a:schemeClr val="bg2">
                    <a:alpha val="79999"/>
                  </a:schemeClr>
                </a:outerShdw>
              </a:effectLst>
            </p:spPr>
          </p:pic>
          <p:sp>
            <p:nvSpPr>
              <p:cNvPr id="26" name="Rectangle 17"/>
              <p:cNvSpPr>
                <a:spLocks/>
              </p:cNvSpPr>
              <p:nvPr/>
            </p:nvSpPr>
            <p:spPr bwMode="auto">
              <a:xfrm>
                <a:off x="123" y="40"/>
                <a:ext cx="336" cy="528"/>
              </a:xfrm>
              <a:prstGeom prst="rect">
                <a:avLst/>
              </a:prstGeom>
              <a:noFill/>
              <a:ln w="9525">
                <a:noFill/>
                <a:miter lim="800000"/>
                <a:headEnd/>
                <a:tailEnd/>
              </a:ln>
              <a:effectLst>
                <a:outerShdw dist="25399" dir="13500000" algn="ctr" rotWithShape="0">
                  <a:schemeClr val="bg2"/>
                </a:outerShdw>
              </a:effectLst>
            </p:spPr>
            <p:txBody>
              <a:bodyPr lIns="50800" tIns="50800" rIns="50800" bIns="50800"/>
              <a:lstStyle/>
              <a:p>
                <a:pPr>
                  <a:tabLst>
                    <a:tab pos="1066800" algn="l"/>
                  </a:tabLst>
                  <a:defRPr/>
                </a:pPr>
                <a:r>
                  <a:rPr lang="en-US" sz="5000">
                    <a:solidFill>
                      <a:srgbClr val="FFFFFF"/>
                    </a:solidFill>
                    <a:latin typeface="Arial Rounded MT Bold" charset="0"/>
                    <a:ea typeface="Arial Rounded MT Bold" charset="0"/>
                    <a:cs typeface="Arial Rounded MT Bold" charset="0"/>
                    <a:sym typeface="Arial Rounded MT Bold" charset="0"/>
                  </a:rPr>
                  <a:t>3</a:t>
                </a:r>
              </a:p>
            </p:txBody>
          </p:sp>
        </p:grpSp>
      </p:grpSp>
    </p:spTree>
    <p:extLst>
      <p:ext uri="{BB962C8B-B14F-4D97-AF65-F5344CB8AC3E}">
        <p14:creationId xmlns:p14="http://schemas.microsoft.com/office/powerpoint/2010/main" val="64249068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Daily Scrum </a:t>
            </a:r>
            <a:r>
              <a:rPr lang="en-US" dirty="0" smtClean="0"/>
              <a:t>(3)</a:t>
            </a:r>
            <a:endParaRPr lang="en-US" dirty="0"/>
          </a:p>
        </p:txBody>
      </p:sp>
      <p:sp>
        <p:nvSpPr>
          <p:cNvPr id="3" name="Content Placeholder 2"/>
          <p:cNvSpPr>
            <a:spLocks noGrp="1"/>
          </p:cNvSpPr>
          <p:nvPr>
            <p:ph idx="1"/>
          </p:nvPr>
        </p:nvSpPr>
        <p:spPr/>
        <p:txBody>
          <a:bodyPr/>
          <a:lstStyle/>
          <a:p>
            <a:pPr>
              <a:lnSpc>
                <a:spcPct val="100000"/>
              </a:lnSpc>
            </a:pPr>
            <a:r>
              <a:rPr lang="en-US" dirty="0" smtClean="0"/>
              <a:t>The Scrum meeting helps avoiding other </a:t>
            </a:r>
            <a:r>
              <a:rPr lang="en-US" dirty="0" smtClean="0">
                <a:solidFill>
                  <a:schemeClr val="accent5">
                    <a:lumMod val="20000"/>
                    <a:lumOff val="80000"/>
                  </a:schemeClr>
                </a:solidFill>
              </a:rPr>
              <a:t>unnecessary meetings</a:t>
            </a:r>
          </a:p>
          <a:p>
            <a:pPr>
              <a:lnSpc>
                <a:spcPct val="100000"/>
              </a:lnSpc>
            </a:pPr>
            <a:r>
              <a:rPr lang="en-US" dirty="0" smtClean="0"/>
              <a:t>If a problem needs discussion – this can be done </a:t>
            </a:r>
            <a:r>
              <a:rPr lang="en-US" dirty="0" smtClean="0">
                <a:solidFill>
                  <a:schemeClr val="accent6">
                    <a:lumMod val="20000"/>
                    <a:lumOff val="80000"/>
                  </a:schemeClr>
                </a:solidFill>
              </a:rPr>
              <a:t>after</a:t>
            </a:r>
            <a:r>
              <a:rPr lang="en-US" dirty="0" smtClean="0"/>
              <a:t> the meeting</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92</a:t>
            </a:fld>
            <a:endParaRPr lang="en-US" dirty="0"/>
          </a:p>
        </p:txBody>
      </p:sp>
      <p:pic>
        <p:nvPicPr>
          <p:cNvPr id="37891"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548226" y="3505200"/>
            <a:ext cx="4047548" cy="28194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102644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Sprint </a:t>
            </a:r>
            <a:r>
              <a:rPr lang="en-US" dirty="0" smtClean="0"/>
              <a:t>Review/Demo </a:t>
            </a:r>
            <a:r>
              <a:rPr lang="en-US" dirty="0"/>
              <a:t>Meeting</a:t>
            </a:r>
          </a:p>
        </p:txBody>
      </p:sp>
      <p:sp>
        <p:nvSpPr>
          <p:cNvPr id="3" name="Content Placeholder 2"/>
          <p:cNvSpPr>
            <a:spLocks noGrp="1"/>
          </p:cNvSpPr>
          <p:nvPr>
            <p:ph idx="1"/>
          </p:nvPr>
        </p:nvSpPr>
        <p:spPr/>
        <p:txBody>
          <a:bodyPr/>
          <a:lstStyle/>
          <a:p>
            <a:pPr>
              <a:lnSpc>
                <a:spcPct val="100000"/>
              </a:lnSpc>
            </a:pPr>
            <a:r>
              <a:rPr lang="en-US" dirty="0"/>
              <a:t>Review the work that was completed and not completed</a:t>
            </a:r>
          </a:p>
          <a:p>
            <a:pPr>
              <a:lnSpc>
                <a:spcPct val="100000"/>
              </a:lnSpc>
            </a:pPr>
            <a:r>
              <a:rPr lang="en-US" dirty="0"/>
              <a:t>Present the </a:t>
            </a:r>
            <a:r>
              <a:rPr lang="en-US" dirty="0">
                <a:solidFill>
                  <a:schemeClr val="accent5">
                    <a:lumMod val="20000"/>
                    <a:lumOff val="80000"/>
                  </a:schemeClr>
                </a:solidFill>
              </a:rPr>
              <a:t>completed work </a:t>
            </a:r>
            <a:r>
              <a:rPr lang="en-US" dirty="0"/>
              <a:t>to the stakeholders (a.k.a. “the demo</a:t>
            </a:r>
            <a:r>
              <a:rPr lang="en-US" dirty="0" smtClean="0"/>
              <a:t>”)</a:t>
            </a:r>
          </a:p>
          <a:p>
            <a:pPr marL="577850" lvl="1" indent="-220663">
              <a:lnSpc>
                <a:spcPct val="100000"/>
              </a:lnSpc>
            </a:pPr>
            <a:r>
              <a:rPr lang="en-US" dirty="0" smtClean="0"/>
              <a:t>New </a:t>
            </a:r>
            <a:r>
              <a:rPr lang="en-US" dirty="0"/>
              <a:t>features or underlying </a:t>
            </a:r>
            <a:r>
              <a:rPr lang="en-US" dirty="0" smtClean="0"/>
              <a:t>architecture</a:t>
            </a:r>
            <a:endParaRPr lang="en-US" dirty="0"/>
          </a:p>
          <a:p>
            <a:pPr marL="577850" lvl="1" indent="-220663">
              <a:lnSpc>
                <a:spcPct val="100000"/>
              </a:lnSpc>
            </a:pPr>
            <a:r>
              <a:rPr lang="en-US" dirty="0"/>
              <a:t>Incomplete work cannot be demonstrated</a:t>
            </a:r>
          </a:p>
          <a:p>
            <a:pPr marL="577850" lvl="1" indent="-220663">
              <a:lnSpc>
                <a:spcPct val="100000"/>
              </a:lnSpc>
            </a:pPr>
            <a:r>
              <a:rPr lang="en-US" dirty="0" smtClean="0"/>
              <a:t>2-hour preparation </a:t>
            </a:r>
            <a:r>
              <a:rPr lang="en-US" dirty="0"/>
              <a:t>time rule</a:t>
            </a:r>
          </a:p>
          <a:p>
            <a:pPr marL="577850" lvl="1" indent="-220663">
              <a:lnSpc>
                <a:spcPct val="100000"/>
              </a:lnSpc>
            </a:pPr>
            <a:r>
              <a:rPr lang="en-US" dirty="0"/>
              <a:t>No </a:t>
            </a:r>
            <a:r>
              <a:rPr lang="en-US" dirty="0" smtClean="0"/>
              <a:t>slides</a:t>
            </a:r>
          </a:p>
          <a:p>
            <a:pPr>
              <a:lnSpc>
                <a:spcPct val="100000"/>
              </a:lnSpc>
            </a:pPr>
            <a:r>
              <a:rPr lang="en-US" dirty="0" smtClean="0"/>
              <a:t>Four </a:t>
            </a:r>
            <a:r>
              <a:rPr lang="en-US" dirty="0"/>
              <a:t>hour time limit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93</a:t>
            </a:fld>
            <a:endParaRPr lang="en-US" dirty="0"/>
          </a:p>
        </p:txBody>
      </p:sp>
      <p:pic>
        <p:nvPicPr>
          <p:cNvPr id="38914"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867400" y="4666343"/>
            <a:ext cx="2667000" cy="173355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233602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Sprint Retrospective</a:t>
            </a:r>
          </a:p>
        </p:txBody>
      </p:sp>
      <p:sp>
        <p:nvSpPr>
          <p:cNvPr id="3" name="Content Placeholder 2"/>
          <p:cNvSpPr>
            <a:spLocks noGrp="1"/>
          </p:cNvSpPr>
          <p:nvPr>
            <p:ph idx="1"/>
          </p:nvPr>
        </p:nvSpPr>
        <p:spPr/>
        <p:txBody>
          <a:bodyPr/>
          <a:lstStyle/>
          <a:p>
            <a:pPr>
              <a:lnSpc>
                <a:spcPct val="100000"/>
              </a:lnSpc>
            </a:pPr>
            <a:r>
              <a:rPr lang="en-US" dirty="0"/>
              <a:t>All team members reflect on the past sprint</a:t>
            </a:r>
          </a:p>
          <a:p>
            <a:pPr>
              <a:lnSpc>
                <a:spcPct val="100000"/>
              </a:lnSpc>
            </a:pPr>
            <a:r>
              <a:rPr lang="en-US" dirty="0"/>
              <a:t>Make continuous process improvements</a:t>
            </a:r>
          </a:p>
          <a:p>
            <a:pPr>
              <a:lnSpc>
                <a:spcPct val="100000"/>
              </a:lnSpc>
            </a:pPr>
            <a:r>
              <a:rPr lang="en-US" dirty="0"/>
              <a:t>Two main questions </a:t>
            </a:r>
            <a:r>
              <a:rPr lang="en-US" dirty="0" smtClean="0"/>
              <a:t>are asked</a:t>
            </a:r>
          </a:p>
          <a:p>
            <a:pPr lvl="1">
              <a:lnSpc>
                <a:spcPct val="100000"/>
              </a:lnSpc>
            </a:pPr>
            <a:r>
              <a:rPr lang="en-US" dirty="0" smtClean="0">
                <a:solidFill>
                  <a:schemeClr val="accent5">
                    <a:lumMod val="20000"/>
                    <a:lumOff val="80000"/>
                  </a:schemeClr>
                </a:solidFill>
              </a:rPr>
              <a:t>What </a:t>
            </a:r>
            <a:r>
              <a:rPr lang="en-US" dirty="0">
                <a:solidFill>
                  <a:schemeClr val="accent5">
                    <a:lumMod val="20000"/>
                    <a:lumOff val="80000"/>
                  </a:schemeClr>
                </a:solidFill>
              </a:rPr>
              <a:t>went well </a:t>
            </a:r>
            <a:r>
              <a:rPr lang="en-US" dirty="0"/>
              <a:t>during the sprint? </a:t>
            </a:r>
            <a:endParaRPr lang="en-US" dirty="0" smtClean="0"/>
          </a:p>
          <a:p>
            <a:pPr lvl="1">
              <a:lnSpc>
                <a:spcPct val="100000"/>
              </a:lnSpc>
            </a:pPr>
            <a:r>
              <a:rPr lang="en-US" dirty="0" smtClean="0">
                <a:solidFill>
                  <a:schemeClr val="accent5">
                    <a:lumMod val="20000"/>
                    <a:lumOff val="80000"/>
                  </a:schemeClr>
                </a:solidFill>
              </a:rPr>
              <a:t>What </a:t>
            </a:r>
            <a:r>
              <a:rPr lang="en-US" dirty="0">
                <a:solidFill>
                  <a:schemeClr val="accent5">
                    <a:lumMod val="20000"/>
                    <a:lumOff val="80000"/>
                  </a:schemeClr>
                </a:solidFill>
              </a:rPr>
              <a:t>could be improved </a:t>
            </a:r>
            <a:r>
              <a:rPr lang="en-US" dirty="0"/>
              <a:t>in the next sprint?</a:t>
            </a:r>
          </a:p>
          <a:p>
            <a:pPr>
              <a:lnSpc>
                <a:spcPct val="100000"/>
              </a:lnSpc>
            </a:pPr>
            <a:r>
              <a:rPr lang="en-US" dirty="0"/>
              <a:t>Three hour time limit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94</a:t>
            </a:fld>
            <a:endParaRPr lang="en-US" dirty="0"/>
          </a:p>
        </p:txBody>
      </p:sp>
      <p:pic>
        <p:nvPicPr>
          <p:cNvPr id="6"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29200" y="4533900"/>
            <a:ext cx="2971800" cy="192024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379474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95</a:t>
            </a:fld>
            <a:endParaRPr lang="en-US" dirty="0"/>
          </a:p>
        </p:txBody>
      </p:sp>
      <p:sp>
        <p:nvSpPr>
          <p:cNvPr id="7" name="Title 1"/>
          <p:cNvSpPr txBox="1">
            <a:spLocks/>
          </p:cNvSpPr>
          <p:nvPr/>
        </p:nvSpPr>
        <p:spPr>
          <a:xfrm>
            <a:off x="657225" y="1714500"/>
            <a:ext cx="7924800" cy="6858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a:lstStyle>
          <a:p>
            <a:pPr algn="ctr"/>
            <a:r>
              <a:rPr lang="en-US" dirty="0" smtClean="0"/>
              <a:t>Scrum Levels</a:t>
            </a:r>
            <a:endParaRPr lang="en-US" dirty="0"/>
          </a:p>
        </p:txBody>
      </p:sp>
      <p:pic>
        <p:nvPicPr>
          <p:cNvPr id="8" name="Picture 2" descr="C:\Users\borisova\Desktop\High-Level-Scrum-Proces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850" y="3048000"/>
            <a:ext cx="7975600" cy="26670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906452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Scrum Level 0</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96</a:t>
            </a:fld>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591" y="1609725"/>
            <a:ext cx="6715125" cy="409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070372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 Level 1</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97</a:t>
            </a:fld>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1138" y="1495425"/>
            <a:ext cx="6181725" cy="386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10837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 Level 2</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98</a:t>
            </a:fld>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581150"/>
            <a:ext cx="6096000" cy="369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935153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 Level </a:t>
            </a:r>
            <a:r>
              <a:rPr lang="en-US" dirty="0" smtClean="0"/>
              <a:t>3</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99</a:t>
            </a:fld>
            <a:endParaRPr 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495425"/>
            <a:ext cx="6248400" cy="386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1874801"/>
      </p:ext>
    </p:extLst>
  </p:cSld>
  <p:clrMapOvr>
    <a:masterClrMapping/>
  </p:clrMapOvr>
  <p:timing>
    <p:tnLst>
      <p:par>
        <p:cTn id="1" dur="indefinite" restart="never" nodeType="tmRoot"/>
      </p:par>
    </p:tnLst>
  </p:timing>
</p:sld>
</file>

<file path=ppt/theme/theme1.xml><?xml version="1.0" encoding="utf-8"?>
<a:theme xmlns:a="http://schemas.openxmlformats.org/drawingml/2006/main" name="Telerik Academy Theme">
  <a:themeElements>
    <a:clrScheme name="Telerik Colors Theme">
      <a:dk1>
        <a:sysClr val="windowText" lastClr="000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extLst>
    <a:ext uri="{05A4C25C-085E-4340-85A3-A5531E510DB2}">
      <thm15:themeFamily xmlns:thm15="http://schemas.microsoft.com/office/thememl/2012/main" name="Telerik Academy Theme" id="{CC62B882-3A46-4F72-8436-1D7407ADFF02}" vid="{92E024D1-C2BF-4AF7-8ED1-5C666C82BD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Telerik Academy Theme</Template>
  <TotalTime>116</TotalTime>
  <Words>3714</Words>
  <Application>Microsoft Office PowerPoint</Application>
  <PresentationFormat>On-screen Show (4:3)</PresentationFormat>
  <Paragraphs>754</Paragraphs>
  <Slides>101</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101</vt:i4>
      </vt:variant>
    </vt:vector>
  </HeadingPairs>
  <TitlesOfParts>
    <vt:vector size="110" baseType="lpstr">
      <vt:lpstr>Arial</vt:lpstr>
      <vt:lpstr>Arial Rounded MT Bold</vt:lpstr>
      <vt:lpstr>Calibri</vt:lpstr>
      <vt:lpstr>Cambria</vt:lpstr>
      <vt:lpstr>Consolas</vt:lpstr>
      <vt:lpstr>Corbel</vt:lpstr>
      <vt:lpstr>Corbel (Body)</vt:lpstr>
      <vt:lpstr>Wingdings 2</vt:lpstr>
      <vt:lpstr>Telerik Academy Theme</vt:lpstr>
      <vt:lpstr>Software Development Models</vt:lpstr>
      <vt:lpstr>Table of Contents</vt:lpstr>
      <vt:lpstr>Table of Contents (2)</vt:lpstr>
      <vt:lpstr>What is a Development Model?</vt:lpstr>
      <vt:lpstr>Software Development  Lifecycle Stages</vt:lpstr>
      <vt:lpstr>The Waterfall Development Process</vt:lpstr>
      <vt:lpstr>The Waterfall Process</vt:lpstr>
      <vt:lpstr>The Waterfall Model</vt:lpstr>
      <vt:lpstr>V-model </vt:lpstr>
      <vt:lpstr>The General V-model</vt:lpstr>
      <vt:lpstr>The V-model Scheme</vt:lpstr>
      <vt:lpstr>Development Tasks</vt:lpstr>
      <vt:lpstr>Development Tasks (2)</vt:lpstr>
      <vt:lpstr>Development Tasks (3)</vt:lpstr>
      <vt:lpstr>Testing Tasks</vt:lpstr>
      <vt:lpstr>Testing Tasks (2)</vt:lpstr>
      <vt:lpstr>Levels of Abstraction</vt:lpstr>
      <vt:lpstr>Validation and Verification</vt:lpstr>
      <vt:lpstr>Iterative-incremental Development Models</vt:lpstr>
      <vt:lpstr>Iterative and Incremental Development</vt:lpstr>
      <vt:lpstr>Advantages</vt:lpstr>
      <vt:lpstr>Disadvantages</vt:lpstr>
      <vt:lpstr>Initialization Step</vt:lpstr>
      <vt:lpstr>Iteration Step</vt:lpstr>
      <vt:lpstr>Project Control List</vt:lpstr>
      <vt:lpstr>Iterative Development Phases</vt:lpstr>
      <vt:lpstr>Iterative Development Phases (2)</vt:lpstr>
      <vt:lpstr>Iterative-incremental Models Examples</vt:lpstr>
      <vt:lpstr>Agile Development</vt:lpstr>
      <vt:lpstr>What is Agile Development?</vt:lpstr>
      <vt:lpstr>The Agile Manifesto</vt:lpstr>
      <vt:lpstr>The Agile Manifesto</vt:lpstr>
      <vt:lpstr>The Agile Manifesto</vt:lpstr>
      <vt:lpstr>The Agile Manifesto</vt:lpstr>
      <vt:lpstr>Agile Characteristics</vt:lpstr>
      <vt:lpstr>Agile Characteristics (2)</vt:lpstr>
      <vt:lpstr>Agile Characteristics (3)</vt:lpstr>
      <vt:lpstr>Agile Characteristics (4)</vt:lpstr>
      <vt:lpstr>Test Driven Development</vt:lpstr>
      <vt:lpstr>The Test Driven Development Cycle</vt:lpstr>
      <vt:lpstr>Development Cycle</vt:lpstr>
      <vt:lpstr>Advantages of TDD</vt:lpstr>
      <vt:lpstr>Disadvantages of TDD</vt:lpstr>
      <vt:lpstr>Why Write the Test Before the Code?</vt:lpstr>
      <vt:lpstr>Why Make it Fail First?</vt:lpstr>
      <vt:lpstr>Why Refactor?</vt:lpstr>
      <vt:lpstr>Agile Methodologies</vt:lpstr>
      <vt:lpstr>Extreme Programming</vt:lpstr>
      <vt:lpstr>Extreme Programming</vt:lpstr>
      <vt:lpstr>Extreme Programming</vt:lpstr>
      <vt:lpstr>Extreme Programming</vt:lpstr>
      <vt:lpstr>Planning / Feedback Loops</vt:lpstr>
      <vt:lpstr>Extreme Programming: The 12 Key Practices</vt:lpstr>
      <vt:lpstr>Lean Development</vt:lpstr>
      <vt:lpstr>Lean Principles</vt:lpstr>
      <vt:lpstr>Lean Principles (2)</vt:lpstr>
      <vt:lpstr>Lean Principles (3)</vt:lpstr>
      <vt:lpstr>Lean Principles (4)</vt:lpstr>
      <vt:lpstr>Lean Principles (5)</vt:lpstr>
      <vt:lpstr>Lean Principles (6)</vt:lpstr>
      <vt:lpstr>Lean Principles (7)</vt:lpstr>
      <vt:lpstr>Scrum</vt:lpstr>
      <vt:lpstr>Scrum</vt:lpstr>
      <vt:lpstr>Scrum (2)</vt:lpstr>
      <vt:lpstr>Pigs and Chickens</vt:lpstr>
      <vt:lpstr>Scrum Core Roles</vt:lpstr>
      <vt:lpstr>The Scrum Master</vt:lpstr>
      <vt:lpstr>The Scrum Master</vt:lpstr>
      <vt:lpstr>The Team</vt:lpstr>
      <vt:lpstr>The Team (2)</vt:lpstr>
      <vt:lpstr>The Product Owner</vt:lpstr>
      <vt:lpstr>The Product Owner (2)</vt:lpstr>
      <vt:lpstr>Scrum Ancillary Roles  </vt:lpstr>
      <vt:lpstr>Scrum Ancillary Roles (2)  </vt:lpstr>
      <vt:lpstr>The Scrum Process Framework</vt:lpstr>
      <vt:lpstr>Scrum Terminology</vt:lpstr>
      <vt:lpstr>Product Backlog</vt:lpstr>
      <vt:lpstr>A Sample Product Backlog</vt:lpstr>
      <vt:lpstr>Release Backlog</vt:lpstr>
      <vt:lpstr>Sprint Backlog</vt:lpstr>
      <vt:lpstr>Sprint Backlog (2)</vt:lpstr>
      <vt:lpstr>A Sample Sprint Backlog</vt:lpstr>
      <vt:lpstr>Sprint Burn Down Chart</vt:lpstr>
      <vt:lpstr>A Sample Burn Down Chart</vt:lpstr>
      <vt:lpstr>Bug Backlog</vt:lpstr>
      <vt:lpstr>Team Backlog</vt:lpstr>
      <vt:lpstr>Scrum Practices</vt:lpstr>
      <vt:lpstr>Sprint Planning Meeting</vt:lpstr>
      <vt:lpstr>Sprint Planning Meeting (2)</vt:lpstr>
      <vt:lpstr>The Daily Scrum</vt:lpstr>
      <vt:lpstr>The Daily Scrum (2)</vt:lpstr>
      <vt:lpstr>The Daily Scrum (3)</vt:lpstr>
      <vt:lpstr>Sprint Review/Demo Meeting</vt:lpstr>
      <vt:lpstr>Sprint Retrospective</vt:lpstr>
      <vt:lpstr>PowerPoint Presentation</vt:lpstr>
      <vt:lpstr>Scrum Level 0</vt:lpstr>
      <vt:lpstr>Scrum Level 1</vt:lpstr>
      <vt:lpstr>Scrum Level 2</vt:lpstr>
      <vt:lpstr>Scrum Level 3</vt:lpstr>
      <vt:lpstr>Who Uses Scrum?</vt:lpstr>
      <vt:lpstr>Software Development Models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Development Models</dc:title>
  <dc:creator>Asya Georgieva</dc:creator>
  <cp:lastModifiedBy>Asya Georgieva</cp:lastModifiedBy>
  <cp:revision>25</cp:revision>
  <dcterms:created xsi:type="dcterms:W3CDTF">2013-05-01T14:52:33Z</dcterms:created>
  <dcterms:modified xsi:type="dcterms:W3CDTF">2013-05-27T12:51:06Z</dcterms:modified>
</cp:coreProperties>
</file>